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11430000" cx="18288000"/>
  <p:notesSz cx="6858000" cy="9144000"/>
  <p:embeddedFontLst>
    <p:embeddedFont>
      <p:font typeface="Play"/>
      <p:regular r:id="rId60"/>
      <p:bold r:id="rId61"/>
    </p:embeddedFont>
    <p:embeddedFont>
      <p:font typeface="Roboto"/>
      <p:regular r:id="rId62"/>
      <p:bold r:id="rId63"/>
      <p:italic r:id="rId64"/>
      <p:boldItalic r:id="rId65"/>
    </p:embeddedFont>
    <p:embeddedFont>
      <p:font typeface="Helvetica Neue"/>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BE6D9C-BE27-4F6E-A49F-4AB62CAC9FDC}">
  <a:tblStyle styleId="{96BE6D9C-BE27-4F6E-A49F-4AB62CAC9FDC}" styleName="Table_0">
    <a:wholeTbl>
      <a:tcTxStyle b="off" i="off">
        <a:font>
          <a:latin typeface="Helvetica Light"/>
          <a:ea typeface="Helvetica Light"/>
          <a:cs typeface="Helvetica Light"/>
        </a:font>
        <a:srgbClr val="FFFFFF"/>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wholeTbl>
    <a:band1H>
      <a:tcTxStyle/>
    </a:band1H>
    <a:band2H>
      <a:tcTxStyle b="off" i="off"/>
      <a:tcStyle>
        <a:fill>
          <a:solidFill>
            <a:srgbClr val="EDEEEE"/>
          </a:solidFill>
        </a:fill>
      </a:tcStyle>
    </a:band2H>
    <a:band1V>
      <a:tcTxStyle/>
    </a:band1V>
    <a:band2V>
      <a:tcTxStyle/>
    </a:band2V>
    <a:lastCol>
      <a:tcTxStyle/>
    </a:lastCol>
    <a:firstCol>
      <a:tcTxStyle b="on" i="off">
        <a:font>
          <a:latin typeface="Helvetica"/>
          <a:ea typeface="Helvetica"/>
          <a:cs typeface="Helvetica"/>
        </a:font>
        <a:srgbClr val="000000"/>
      </a:tcTxStyle>
      <a:tcStyle>
        <a:tcBdr>
          <a:left>
            <a:ln cap="flat" cmpd="sng" w="9525">
              <a:solidFill>
                <a:srgbClr val="000000">
                  <a:alpha val="0"/>
                </a:srgbClr>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dashDot"/>
              <a:round/>
              <a:headEnd len="sm" w="sm" type="none"/>
              <a:tailEnd len="sm" w="sm" type="none"/>
            </a:ln>
          </a:top>
          <a:bottom>
            <a:ln cap="flat" cmpd="sng" w="12700">
              <a:solidFill>
                <a:srgbClr val="000000"/>
              </a:solidFill>
              <a:prstDash val="dashDot"/>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Col>
    <a:lastRow>
      <a:tcTxStyle b="on" i="off">
        <a:font>
          <a:latin typeface="Helvetica"/>
          <a:ea typeface="Helvetica"/>
          <a:cs typeface="Helvetica"/>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12700">
              <a:solidFill>
                <a:srgbClr val="000000"/>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Helvetica"/>
          <a:ea typeface="Helvetica"/>
          <a:cs typeface="Helvetica"/>
        </a:font>
        <a:srgbClr val="000000"/>
      </a:tcTxStyle>
      <a:tcStyle>
        <a:tcBdr>
          <a:left>
            <a:ln cap="flat" cmpd="sng" w="12700">
              <a:solidFill>
                <a:srgbClr val="000000"/>
              </a:solidFill>
              <a:prstDash val="dashDot"/>
              <a:round/>
              <a:headEnd len="sm" w="sm" type="none"/>
              <a:tailEnd len="sm" w="sm" type="none"/>
            </a:ln>
          </a:left>
          <a:right>
            <a:ln cap="flat" cmpd="sng" w="12700">
              <a:solidFill>
                <a:srgbClr val="000000"/>
              </a:solidFill>
              <a:prstDash val="dashDot"/>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dashDot"/>
              <a:round/>
              <a:headEnd len="sm" w="sm" type="none"/>
              <a:tailEnd len="sm" w="sm" type="none"/>
            </a:ln>
          </a:insideH>
          <a:insideV>
            <a:ln cap="flat" cmpd="sng" w="12700">
              <a:solidFill>
                <a:srgbClr val="000000"/>
              </a:solidFill>
              <a:prstDash val="dashDot"/>
              <a:round/>
              <a:headEnd len="sm" w="sm" type="none"/>
              <a:tailEnd len="sm" w="sm" type="none"/>
            </a:ln>
          </a:insideV>
        </a:tcBdr>
        <a:fill>
          <a:solidFill>
            <a:srgbClr val="FFFFFF">
              <a:alpha val="0"/>
            </a:srgbClr>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regular.fntdata"/><Relationship Id="rId61" Type="http://schemas.openxmlformats.org/officeDocument/2006/relationships/font" Target="fonts/Play-bold.fntdata"/><Relationship Id="rId20" Type="http://schemas.openxmlformats.org/officeDocument/2006/relationships/slide" Target="slides/slide15.xml"/><Relationship Id="rId64" Type="http://schemas.openxmlformats.org/officeDocument/2006/relationships/font" Target="fonts/Roboto-italic.fntdata"/><Relationship Id="rId63" Type="http://schemas.openxmlformats.org/officeDocument/2006/relationships/font" Target="fonts/Roboto-bold.fntdata"/><Relationship Id="rId22" Type="http://schemas.openxmlformats.org/officeDocument/2006/relationships/slide" Target="slides/slide17.xml"/><Relationship Id="rId66" Type="http://schemas.openxmlformats.org/officeDocument/2006/relationships/font" Target="fonts/HelveticaNeue-regular.fntdata"/><Relationship Id="rId21" Type="http://schemas.openxmlformats.org/officeDocument/2006/relationships/slide" Target="slides/slide16.xml"/><Relationship Id="rId65" Type="http://schemas.openxmlformats.org/officeDocument/2006/relationships/font" Target="fonts/Roboto-boldItalic.fntdata"/><Relationship Id="rId24" Type="http://schemas.openxmlformats.org/officeDocument/2006/relationships/slide" Target="slides/slide19.xml"/><Relationship Id="rId68" Type="http://schemas.openxmlformats.org/officeDocument/2006/relationships/font" Target="fonts/HelveticaNeue-italic.fntdata"/><Relationship Id="rId23" Type="http://schemas.openxmlformats.org/officeDocument/2006/relationships/slide" Target="slides/slide18.xml"/><Relationship Id="rId67" Type="http://schemas.openxmlformats.org/officeDocument/2006/relationships/font" Target="fonts/HelveticaNeue-bold.fntdata"/><Relationship Id="rId60" Type="http://schemas.openxmlformats.org/officeDocument/2006/relationships/font" Target="fonts/Play-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18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p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2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2" name="Google Shape;292;p2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1800" u="none" cap="none" strike="noStrike">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3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3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2" name="Google Shape;442;p4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1800" u="none" cap="none" strike="noStrike">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8" name="Google Shape;458;p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7999"/>
              </a:lnSpc>
              <a:spcBef>
                <a:spcPts val="0"/>
              </a:spcBef>
              <a:spcAft>
                <a:spcPts val="0"/>
              </a:spcAft>
              <a:buNone/>
            </a:pPr>
            <a:r>
              <a:t/>
            </a:r>
            <a:endParaRPr b="0" i="0" sz="1800" u="none" cap="none" strike="noStrike">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5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5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5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5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6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6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e 0" showMasterSp="0" type="tx">
  <p:cSld name="TITLE_AND_BODY">
    <p:spTree>
      <p:nvGrpSpPr>
        <p:cNvPr id="16" name="Shape 16"/>
        <p:cNvGrpSpPr/>
        <p:nvPr/>
      </p:nvGrpSpPr>
      <p:grpSpPr>
        <a:xfrm>
          <a:off x="0" y="0"/>
          <a:ext cx="0" cy="0"/>
          <a:chOff x="0" y="0"/>
          <a:chExt cx="0" cy="0"/>
        </a:xfrm>
      </p:grpSpPr>
      <p:sp>
        <p:nvSpPr>
          <p:cNvPr id="17" name="Google Shape;17;p2"/>
          <p:cNvSpPr/>
          <p:nvPr/>
        </p:nvSpPr>
        <p:spPr>
          <a:xfrm>
            <a:off x="1099998" y="853218"/>
            <a:ext cx="1134419" cy="604964"/>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Play"/>
              <a:buNone/>
            </a:pPr>
            <a:r>
              <a:rPr b="0" i="0" lang="en-US" sz="3600" u="none" cap="none" strike="noStrike">
                <a:solidFill>
                  <a:srgbClr val="FFFFFF"/>
                </a:solidFill>
                <a:latin typeface="Play"/>
                <a:ea typeface="Play"/>
                <a:cs typeface="Play"/>
                <a:sym typeface="Play"/>
              </a:rPr>
              <a:t>UnIP</a:t>
            </a:r>
            <a:endParaRPr/>
          </a:p>
        </p:txBody>
      </p:sp>
      <p:sp>
        <p:nvSpPr>
          <p:cNvPr id="18" name="Google Shape;18;p2"/>
          <p:cNvSpPr txBox="1"/>
          <p:nvPr>
            <p:ph idx="12" type="sldNum"/>
          </p:nvPr>
        </p:nvSpPr>
        <p:spPr>
          <a:xfrm>
            <a:off x="8866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e 1" showMasterSp="0">
  <p:cSld name="Style 1">
    <p:bg>
      <p:bgPr>
        <a:solidFill>
          <a:srgbClr val="2E399D"/>
        </a:solidFill>
      </p:bgPr>
    </p:bg>
    <p:spTree>
      <p:nvGrpSpPr>
        <p:cNvPr id="19" name="Shape 19"/>
        <p:cNvGrpSpPr/>
        <p:nvPr/>
      </p:nvGrpSpPr>
      <p:grpSpPr>
        <a:xfrm>
          <a:off x="0" y="0"/>
          <a:ext cx="0" cy="0"/>
          <a:chOff x="0" y="0"/>
          <a:chExt cx="0" cy="0"/>
        </a:xfrm>
      </p:grpSpPr>
      <p:sp>
        <p:nvSpPr>
          <p:cNvPr id="20" name="Google Shape;20;p3"/>
          <p:cNvSpPr txBox="1"/>
          <p:nvPr>
            <p:ph idx="12" type="sldNum"/>
          </p:nvPr>
        </p:nvSpPr>
        <p:spPr>
          <a:xfrm>
            <a:off x="8866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
          <p:cNvSpPr/>
          <p:nvPr/>
        </p:nvSpPr>
        <p:spPr>
          <a:xfrm>
            <a:off x="16942853" y="10413210"/>
            <a:ext cx="184077" cy="262063"/>
          </a:xfrm>
          <a:prstGeom prst="rect">
            <a:avLst/>
          </a:prstGeom>
          <a:noFill/>
          <a:ln>
            <a:noFill/>
          </a:ln>
        </p:spPr>
        <p:txBody>
          <a:bodyPr anchorCtr="0" anchor="t" bIns="29425" lIns="29425" spcFirstLastPara="1" rIns="29425" wrap="square" tIns="29425">
            <a:noAutofit/>
          </a:bodyPr>
          <a:lstStyle/>
          <a:p>
            <a:pPr indent="0" lvl="0" marL="0" marR="0" rtl="0" algn="r">
              <a:lnSpc>
                <a:spcPct val="100000"/>
              </a:lnSpc>
              <a:spcBef>
                <a:spcPts val="0"/>
              </a:spcBef>
              <a:spcAft>
                <a:spcPts val="0"/>
              </a:spcAft>
              <a:buClr>
                <a:srgbClr val="FFFFFF"/>
              </a:buClr>
              <a:buFont typeface="Roboto"/>
              <a:buNone/>
            </a:pPr>
            <a:fld id="{00000000-1234-1234-1234-123412341234}" type="slidenum">
              <a:rPr b="0" i="0" lang="en-US" sz="1400" u="none" cap="none" strike="noStrike">
                <a:solidFill>
                  <a:srgbClr val="FFFFFF"/>
                </a:solidFill>
                <a:latin typeface="Roboto"/>
                <a:ea typeface="Roboto"/>
                <a:cs typeface="Roboto"/>
                <a:sym typeface="Roboto"/>
              </a:rPr>
              <a:t>‹#›</a:t>
            </a:fld>
            <a:r>
              <a:rPr b="0" i="0" lang="en-US" sz="1400" u="none" cap="none" strike="noStrike">
                <a:solidFill>
                  <a:srgbClr val="FFFFFF"/>
                </a:solidFill>
                <a:latin typeface="Roboto"/>
                <a:ea typeface="Roboto"/>
                <a:cs typeface="Roboto"/>
                <a:sym typeface="Roboto"/>
              </a:rPr>
              <a:t>￼</a:t>
            </a:r>
            <a:endParaRPr/>
          </a:p>
        </p:txBody>
      </p:sp>
      <p:sp>
        <p:nvSpPr>
          <p:cNvPr id="22" name="Google Shape;22;p3"/>
          <p:cNvSpPr/>
          <p:nvPr/>
        </p:nvSpPr>
        <p:spPr>
          <a:xfrm>
            <a:off x="1147233" y="10406802"/>
            <a:ext cx="960709" cy="274880"/>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UniP 2016</a:t>
            </a:r>
            <a:endParaRPr/>
          </a:p>
        </p:txBody>
      </p:sp>
      <p:sp>
        <p:nvSpPr>
          <p:cNvPr id="23" name="Google Shape;23;p3"/>
          <p:cNvSpPr/>
          <p:nvPr/>
        </p:nvSpPr>
        <p:spPr>
          <a:xfrm>
            <a:off x="1099998" y="848983"/>
            <a:ext cx="1119022" cy="613435"/>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Play"/>
              <a:buNone/>
            </a:pPr>
            <a:r>
              <a:rPr b="0" i="0" lang="en-US" sz="3600" u="none" cap="none" strike="noStrike">
                <a:solidFill>
                  <a:srgbClr val="FFFFFF"/>
                </a:solidFill>
                <a:latin typeface="Play"/>
                <a:ea typeface="Play"/>
                <a:cs typeface="Play"/>
                <a:sym typeface="Play"/>
              </a:rPr>
              <a:t>UniP</a:t>
            </a:r>
            <a:endParaRPr b="0" i="0" sz="3600" u="none" cap="none" strike="noStrike">
              <a:solidFill>
                <a:srgbClr val="FFFFFF"/>
              </a:solidFill>
              <a:latin typeface="Play"/>
              <a:ea typeface="Play"/>
              <a:cs typeface="Play"/>
              <a:sym typeface="Play"/>
            </a:endParaRPr>
          </a:p>
        </p:txBody>
      </p:sp>
      <p:grpSp>
        <p:nvGrpSpPr>
          <p:cNvPr id="24" name="Google Shape;24;p3"/>
          <p:cNvGrpSpPr/>
          <p:nvPr/>
        </p:nvGrpSpPr>
        <p:grpSpPr>
          <a:xfrm>
            <a:off x="16410395" y="783673"/>
            <a:ext cx="711201" cy="711201"/>
            <a:chOff x="0" y="0"/>
            <a:chExt cx="711200" cy="711200"/>
          </a:xfrm>
        </p:grpSpPr>
        <p:sp>
          <p:nvSpPr>
            <p:cNvPr id="25" name="Google Shape;25;p3"/>
            <p:cNvSpPr/>
            <p:nvPr/>
          </p:nvSpPr>
          <p:spPr>
            <a:xfrm>
              <a:off x="0" y="0"/>
              <a:ext cx="711200" cy="711200"/>
            </a:xfrm>
            <a:prstGeom prst="ellipse">
              <a:avLst/>
            </a:prstGeom>
            <a:solidFill>
              <a:srgbClr val="FFFFFF"/>
            </a:solid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26" name="Google Shape;26;p3"/>
            <p:cNvPicPr preferRelativeResize="0"/>
            <p:nvPr/>
          </p:nvPicPr>
          <p:blipFill rotWithShape="1">
            <a:blip r:embed="rId2">
              <a:alphaModFix/>
            </a:blip>
            <a:srcRect b="0" l="0" r="0" t="0"/>
            <a:stretch/>
          </p:blipFill>
          <p:spPr>
            <a:xfrm>
              <a:off x="2062" y="112731"/>
              <a:ext cx="697142" cy="55528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 name="Shape 27"/>
        <p:cNvGrpSpPr/>
        <p:nvPr/>
      </p:nvGrpSpPr>
      <p:grpSpPr>
        <a:xfrm>
          <a:off x="0" y="0"/>
          <a:ext cx="0" cy="0"/>
          <a:chOff x="0" y="0"/>
          <a:chExt cx="0" cy="0"/>
        </a:xfrm>
      </p:grpSpPr>
      <p:sp>
        <p:nvSpPr>
          <p:cNvPr id="28" name="Google Shape;28;p4"/>
          <p:cNvSpPr txBox="1"/>
          <p:nvPr>
            <p:ph idx="12" type="sldNum"/>
          </p:nvPr>
        </p:nvSpPr>
        <p:spPr>
          <a:xfrm>
            <a:off x="8866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bg>
      <p:bgPr>
        <a:solidFill>
          <a:srgbClr val="FFFFFF"/>
        </a:solidFill>
      </p:bgPr>
    </p:bg>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2">
            <a:alphaModFix/>
          </a:blip>
          <a:srcRect b="4315" l="413" r="20482" t="7574"/>
          <a:stretch/>
        </p:blipFill>
        <p:spPr>
          <a:xfrm>
            <a:off x="0" y="0"/>
            <a:ext cx="18288001" cy="11430000"/>
          </a:xfrm>
          <a:prstGeom prst="rect">
            <a:avLst/>
          </a:prstGeom>
          <a:noFill/>
          <a:ln>
            <a:noFill/>
          </a:ln>
        </p:spPr>
      </p:pic>
      <p:sp>
        <p:nvSpPr>
          <p:cNvPr id="31" name="Google Shape;31;p5"/>
          <p:cNvSpPr/>
          <p:nvPr/>
        </p:nvSpPr>
        <p:spPr>
          <a:xfrm>
            <a:off x="16942853" y="10413210"/>
            <a:ext cx="184077" cy="262063"/>
          </a:xfrm>
          <a:prstGeom prst="rect">
            <a:avLst/>
          </a:prstGeom>
          <a:noFill/>
          <a:ln>
            <a:noFill/>
          </a:ln>
        </p:spPr>
        <p:txBody>
          <a:bodyPr anchorCtr="0" anchor="t" bIns="29425" lIns="29425" spcFirstLastPara="1" rIns="29425" wrap="square" tIns="29425">
            <a:noAutofit/>
          </a:bodyPr>
          <a:lstStyle/>
          <a:p>
            <a:pPr indent="0" lvl="0" marL="0" marR="0" rtl="0" algn="r">
              <a:lnSpc>
                <a:spcPct val="100000"/>
              </a:lnSpc>
              <a:spcBef>
                <a:spcPts val="0"/>
              </a:spcBef>
              <a:spcAft>
                <a:spcPts val="0"/>
              </a:spcAft>
              <a:buClr>
                <a:srgbClr val="FFFFFF"/>
              </a:buClr>
              <a:buFont typeface="Roboto"/>
              <a:buNone/>
            </a:pPr>
            <a:fld id="{00000000-1234-1234-1234-123412341234}" type="slidenum">
              <a:rPr b="0" i="0" lang="en-US" sz="1400" u="none" cap="none" strike="noStrike">
                <a:solidFill>
                  <a:srgbClr val="FFFFFF"/>
                </a:solidFill>
                <a:latin typeface="Roboto"/>
                <a:ea typeface="Roboto"/>
                <a:cs typeface="Roboto"/>
                <a:sym typeface="Roboto"/>
              </a:rPr>
              <a:t>‹#›</a:t>
            </a:fld>
            <a:r>
              <a:rPr b="0" i="0" lang="en-US" sz="1400" u="none" cap="none" strike="noStrike">
                <a:solidFill>
                  <a:srgbClr val="FFFFFF"/>
                </a:solidFill>
                <a:latin typeface="Roboto"/>
                <a:ea typeface="Roboto"/>
                <a:cs typeface="Roboto"/>
                <a:sym typeface="Roboto"/>
              </a:rPr>
              <a:t>￼</a:t>
            </a:r>
            <a:endParaRPr/>
          </a:p>
        </p:txBody>
      </p:sp>
      <p:sp>
        <p:nvSpPr>
          <p:cNvPr id="32" name="Google Shape;32;p5"/>
          <p:cNvSpPr/>
          <p:nvPr/>
        </p:nvSpPr>
        <p:spPr>
          <a:xfrm>
            <a:off x="1147233" y="10406802"/>
            <a:ext cx="960709" cy="274880"/>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UniP 2016</a:t>
            </a:r>
            <a:endParaRPr/>
          </a:p>
        </p:txBody>
      </p:sp>
      <p:sp>
        <p:nvSpPr>
          <p:cNvPr id="33" name="Google Shape;33;p5"/>
          <p:cNvSpPr/>
          <p:nvPr/>
        </p:nvSpPr>
        <p:spPr>
          <a:xfrm>
            <a:off x="1099998" y="848983"/>
            <a:ext cx="1119022" cy="613435"/>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Play"/>
              <a:buNone/>
            </a:pPr>
            <a:r>
              <a:rPr b="0" i="0" lang="en-US" sz="3600" u="none" cap="none" strike="noStrike">
                <a:solidFill>
                  <a:srgbClr val="FFFFFF"/>
                </a:solidFill>
                <a:latin typeface="Play"/>
                <a:ea typeface="Play"/>
                <a:cs typeface="Play"/>
                <a:sym typeface="Play"/>
              </a:rPr>
              <a:t>UniP</a:t>
            </a:r>
            <a:endParaRPr b="0" i="0" sz="3600" u="none" cap="none" strike="noStrike">
              <a:solidFill>
                <a:srgbClr val="FFFFFF"/>
              </a:solidFill>
              <a:latin typeface="Play"/>
              <a:ea typeface="Play"/>
              <a:cs typeface="Play"/>
              <a:sym typeface="Play"/>
            </a:endParaRPr>
          </a:p>
        </p:txBody>
      </p:sp>
      <p:grpSp>
        <p:nvGrpSpPr>
          <p:cNvPr id="34" name="Google Shape;34;p5"/>
          <p:cNvGrpSpPr/>
          <p:nvPr/>
        </p:nvGrpSpPr>
        <p:grpSpPr>
          <a:xfrm>
            <a:off x="16410395" y="783673"/>
            <a:ext cx="711201" cy="711201"/>
            <a:chOff x="0" y="0"/>
            <a:chExt cx="711200" cy="711200"/>
          </a:xfrm>
        </p:grpSpPr>
        <p:sp>
          <p:nvSpPr>
            <p:cNvPr id="35" name="Google Shape;35;p5"/>
            <p:cNvSpPr/>
            <p:nvPr/>
          </p:nvSpPr>
          <p:spPr>
            <a:xfrm>
              <a:off x="0" y="0"/>
              <a:ext cx="711200" cy="711200"/>
            </a:xfrm>
            <a:prstGeom prst="ellipse">
              <a:avLst/>
            </a:prstGeom>
            <a:solidFill>
              <a:srgbClr val="FFFFFF"/>
            </a:solid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36" name="Google Shape;36;p5"/>
            <p:cNvPicPr preferRelativeResize="0"/>
            <p:nvPr/>
          </p:nvPicPr>
          <p:blipFill rotWithShape="1">
            <a:blip r:embed="rId3">
              <a:alphaModFix/>
            </a:blip>
            <a:srcRect b="0" l="0" r="0" t="0"/>
            <a:stretch/>
          </p:blipFill>
          <p:spPr>
            <a:xfrm>
              <a:off x="2062" y="112731"/>
              <a:ext cx="697142" cy="555282"/>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yle_2" showMasterSp="0">
  <p:cSld name="Style_2">
    <p:spTree>
      <p:nvGrpSpPr>
        <p:cNvPr id="37" name="Shape 37"/>
        <p:cNvGrpSpPr/>
        <p:nvPr/>
      </p:nvGrpSpPr>
      <p:grpSpPr>
        <a:xfrm>
          <a:off x="0" y="0"/>
          <a:ext cx="0" cy="0"/>
          <a:chOff x="0" y="0"/>
          <a:chExt cx="0" cy="0"/>
        </a:xfrm>
      </p:grpSpPr>
      <p:graphicFrame>
        <p:nvGraphicFramePr>
          <p:cNvPr id="38" name="Google Shape;38;p6"/>
          <p:cNvGraphicFramePr/>
          <p:nvPr/>
        </p:nvGraphicFramePr>
        <p:xfrm>
          <a:off x="1136650" y="1515369"/>
          <a:ext cx="3000000" cy="3000000"/>
        </p:xfrm>
        <a:graphic>
          <a:graphicData uri="http://schemas.openxmlformats.org/drawingml/2006/table">
            <a:tbl>
              <a:tblPr>
                <a:noFill/>
                <a:tableStyleId>{96BE6D9C-BE27-4F6E-A49F-4AB62CAC9FDC}</a:tableStyleId>
              </a:tblPr>
              <a:tblGrid>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tblGrid>
              <a:tr h="9149550">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9" name="Google Shape;39;p6"/>
          <p:cNvSpPr/>
          <p:nvPr/>
        </p:nvSpPr>
        <p:spPr>
          <a:xfrm>
            <a:off x="16942853" y="10413210"/>
            <a:ext cx="184077" cy="262063"/>
          </a:xfrm>
          <a:prstGeom prst="rect">
            <a:avLst/>
          </a:prstGeom>
          <a:noFill/>
          <a:ln>
            <a:noFill/>
          </a:ln>
        </p:spPr>
        <p:txBody>
          <a:bodyPr anchorCtr="0" anchor="t" bIns="29425" lIns="29425" spcFirstLastPara="1" rIns="29425" wrap="square" tIns="29425">
            <a:noAutofit/>
          </a:bodyPr>
          <a:lstStyle/>
          <a:p>
            <a:pPr indent="0" lvl="0" marL="0" marR="0" rtl="0" algn="r">
              <a:lnSpc>
                <a:spcPct val="100000"/>
              </a:lnSpc>
              <a:spcBef>
                <a:spcPts val="0"/>
              </a:spcBef>
              <a:spcAft>
                <a:spcPts val="0"/>
              </a:spcAft>
              <a:buClr>
                <a:srgbClr val="000000"/>
              </a:buClr>
              <a:buFont typeface="Roboto"/>
              <a:buNone/>
            </a:pPr>
            <a:fld id="{00000000-1234-1234-1234-123412341234}" type="slidenum">
              <a:rPr b="0" i="0" lang="en-US" sz="1400" u="none" cap="none" strike="noStrike">
                <a:solidFill>
                  <a:srgbClr val="000000"/>
                </a:solidFill>
                <a:latin typeface="Roboto"/>
                <a:ea typeface="Roboto"/>
                <a:cs typeface="Roboto"/>
                <a:sym typeface="Roboto"/>
              </a:rPr>
              <a:t>‹#›</a:t>
            </a:fld>
            <a:r>
              <a:rPr b="0" i="0" lang="en-US" sz="1400" u="none" cap="none" strike="noStrike">
                <a:solidFill>
                  <a:srgbClr val="000000"/>
                </a:solidFill>
                <a:latin typeface="Roboto"/>
                <a:ea typeface="Roboto"/>
                <a:cs typeface="Roboto"/>
                <a:sym typeface="Roboto"/>
              </a:rPr>
              <a:t>￼</a:t>
            </a:r>
            <a:endParaRPr/>
          </a:p>
        </p:txBody>
      </p:sp>
      <p:sp>
        <p:nvSpPr>
          <p:cNvPr id="40" name="Google Shape;40;p6"/>
          <p:cNvSpPr/>
          <p:nvPr/>
        </p:nvSpPr>
        <p:spPr>
          <a:xfrm>
            <a:off x="1147233" y="10406802"/>
            <a:ext cx="960709" cy="274880"/>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UniP 2016</a:t>
            </a:r>
            <a:endParaRPr/>
          </a:p>
        </p:txBody>
      </p:sp>
      <p:sp>
        <p:nvSpPr>
          <p:cNvPr id="41" name="Google Shape;41;p6"/>
          <p:cNvSpPr txBox="1"/>
          <p:nvPr>
            <p:ph idx="12" type="sldNum"/>
          </p:nvPr>
        </p:nvSpPr>
        <p:spPr>
          <a:xfrm>
            <a:off x="7850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6"/>
          <p:cNvSpPr/>
          <p:nvPr/>
        </p:nvSpPr>
        <p:spPr>
          <a:xfrm>
            <a:off x="1099998" y="853218"/>
            <a:ext cx="1134419" cy="604964"/>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Play"/>
              <a:buNone/>
            </a:pPr>
            <a:r>
              <a:rPr b="0" i="0" lang="en-US" sz="3600" u="none" cap="none" strike="noStrike">
                <a:solidFill>
                  <a:srgbClr val="FFFFFF"/>
                </a:solidFill>
                <a:latin typeface="Play"/>
                <a:ea typeface="Play"/>
                <a:cs typeface="Play"/>
                <a:sym typeface="Play"/>
              </a:rPr>
              <a:t>UnIP</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2">
    <p:bg>
      <p:bgPr>
        <a:solidFill>
          <a:srgbClr val="FFFFFF"/>
        </a:solidFill>
      </p:bgPr>
    </p:bg>
    <p:spTree>
      <p:nvGrpSpPr>
        <p:cNvPr id="43" name="Shape 43"/>
        <p:cNvGrpSpPr/>
        <p:nvPr/>
      </p:nvGrpSpPr>
      <p:grpSpPr>
        <a:xfrm>
          <a:off x="0" y="0"/>
          <a:ext cx="0" cy="0"/>
          <a:chOff x="0" y="0"/>
          <a:chExt cx="0" cy="0"/>
        </a:xfrm>
      </p:grpSpPr>
      <p:sp>
        <p:nvSpPr>
          <p:cNvPr id="44" name="Google Shape;44;p7"/>
          <p:cNvSpPr txBox="1"/>
          <p:nvPr>
            <p:ph idx="12" type="sldNum"/>
          </p:nvPr>
        </p:nvSpPr>
        <p:spPr>
          <a:xfrm>
            <a:off x="7850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9FB"/>
        </a:solidFill>
      </p:bgPr>
    </p:bg>
    <p:spTree>
      <p:nvGrpSpPr>
        <p:cNvPr id="5" name="Shape 5"/>
        <p:cNvGrpSpPr/>
        <p:nvPr/>
      </p:nvGrpSpPr>
      <p:grpSpPr>
        <a:xfrm>
          <a:off x="0" y="0"/>
          <a:ext cx="0" cy="0"/>
          <a:chOff x="0" y="0"/>
          <a:chExt cx="0" cy="0"/>
        </a:xfrm>
      </p:grpSpPr>
      <p:sp>
        <p:nvSpPr>
          <p:cNvPr id="6" name="Google Shape;6;p1"/>
          <p:cNvSpPr/>
          <p:nvPr/>
        </p:nvSpPr>
        <p:spPr>
          <a:xfrm>
            <a:off x="1099998" y="848983"/>
            <a:ext cx="1119022" cy="613435"/>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2E399D"/>
              </a:buClr>
              <a:buFont typeface="Play"/>
              <a:buNone/>
            </a:pPr>
            <a:r>
              <a:rPr b="0" i="0" lang="en-US" sz="3600" u="none" cap="none" strike="noStrike">
                <a:solidFill>
                  <a:srgbClr val="2E399D"/>
                </a:solidFill>
                <a:latin typeface="Play"/>
                <a:ea typeface="Play"/>
                <a:cs typeface="Play"/>
                <a:sym typeface="Play"/>
              </a:rPr>
              <a:t>UniP</a:t>
            </a:r>
            <a:endParaRPr b="0" i="0" sz="3600" u="none" cap="none" strike="noStrike">
              <a:solidFill>
                <a:srgbClr val="2E399D"/>
              </a:solidFill>
              <a:latin typeface="Play"/>
              <a:ea typeface="Play"/>
              <a:cs typeface="Play"/>
              <a:sym typeface="Play"/>
            </a:endParaRPr>
          </a:p>
        </p:txBody>
      </p:sp>
      <p:graphicFrame>
        <p:nvGraphicFramePr>
          <p:cNvPr id="7" name="Google Shape;7;p1"/>
          <p:cNvGraphicFramePr/>
          <p:nvPr/>
        </p:nvGraphicFramePr>
        <p:xfrm>
          <a:off x="1143000" y="1515369"/>
          <a:ext cx="3000000" cy="3000000"/>
        </p:xfrm>
        <a:graphic>
          <a:graphicData uri="http://schemas.openxmlformats.org/drawingml/2006/table">
            <a:tbl>
              <a:tblPr>
                <a:noFill/>
                <a:tableStyleId>{96BE6D9C-BE27-4F6E-A49F-4AB62CAC9FDC}</a:tableStyleId>
              </a:tblPr>
              <a:tblGrid>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gridCol w="254000"/>
                <a:gridCol w="762000"/>
              </a:tblGrid>
              <a:tr h="9149550">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Font typeface="Helvetica Neue"/>
                        <a:buNone/>
                      </a:pPr>
                      <a:r>
                        <a:t/>
                      </a:r>
                      <a:endParaRPr sz="1400" u="none" cap="none" strike="noStrike"/>
                    </a:p>
                  </a:txBody>
                  <a:tcPr marT="50800" marB="50800" marR="50800" marL="5080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8" name="Google Shape;8;p1"/>
          <p:cNvSpPr txBox="1"/>
          <p:nvPr>
            <p:ph type="title"/>
          </p:nvPr>
        </p:nvSpPr>
        <p:spPr>
          <a:xfrm>
            <a:off x="5928625" y="3147115"/>
            <a:ext cx="6430750" cy="1250833"/>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1pPr>
            <a:lvl2pPr indent="228600" lvl="1"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2pPr>
            <a:lvl3pPr indent="457200" lvl="2"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3pPr>
            <a:lvl4pPr indent="685800" lvl="3"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4pPr>
            <a:lvl5pPr indent="914400" lvl="4"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5pPr>
            <a:lvl6pPr indent="1143000" lvl="5"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6pPr>
            <a:lvl7pPr indent="1371600" lvl="6"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7pPr>
            <a:lvl8pPr indent="1600200" lvl="7"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8pPr>
            <a:lvl9pPr indent="1828800" lvl="8" marL="0" marR="0" rtl="0" algn="l">
              <a:lnSpc>
                <a:spcPct val="100000"/>
              </a:lnSpc>
              <a:spcBef>
                <a:spcPts val="0"/>
              </a:spcBef>
              <a:spcAft>
                <a:spcPts val="0"/>
              </a:spcAft>
              <a:buClr>
                <a:srgbClr val="000000"/>
              </a:buClr>
              <a:buSzPts val="1400"/>
              <a:buFont typeface="Helvetica Neue"/>
              <a:buNone/>
              <a:defRPr b="1" i="0" sz="4800" u="none" cap="none" strike="noStrike">
                <a:solidFill>
                  <a:srgbClr val="000000"/>
                </a:solidFill>
                <a:latin typeface="Helvetica Neue"/>
                <a:ea typeface="Helvetica Neue"/>
                <a:cs typeface="Helvetica Neue"/>
                <a:sym typeface="Helvetica Neue"/>
              </a:defRPr>
            </a:lvl9pPr>
          </a:lstStyle>
          <a:p/>
        </p:txBody>
      </p:sp>
      <p:sp>
        <p:nvSpPr>
          <p:cNvPr id="9" name="Google Shape;9;p1"/>
          <p:cNvSpPr txBox="1"/>
          <p:nvPr>
            <p:ph idx="12" type="sldNum"/>
          </p:nvPr>
        </p:nvSpPr>
        <p:spPr>
          <a:xfrm>
            <a:off x="8866649" y="8249774"/>
            <a:ext cx="273673" cy="262064"/>
          </a:xfrm>
          <a:prstGeom prst="rect">
            <a:avLst/>
          </a:prstGeom>
          <a:noFill/>
          <a:ln>
            <a:noFill/>
          </a:ln>
        </p:spPr>
        <p:txBody>
          <a:bodyPr anchorCtr="0" anchor="t" bIns="29425" lIns="29425" spcFirstLastPara="1" rIns="29425" wrap="square" tIns="29425">
            <a:noAutofit/>
          </a:bodyPr>
          <a:lstStyle>
            <a:lvl1pPr indent="0" lvl="0"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Font typeface="Roboto"/>
              <a:buNone/>
              <a:defRPr b="0" i="0" sz="1400" u="none" cap="none" strike="noStrike">
                <a:solidFill>
                  <a:srgbClr val="000000"/>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
        <p:nvSpPr>
          <p:cNvPr id="10" name="Google Shape;10;p1"/>
          <p:cNvSpPr txBox="1"/>
          <p:nvPr>
            <p:ph idx="1" type="body"/>
          </p:nvPr>
        </p:nvSpPr>
        <p:spPr>
          <a:xfrm>
            <a:off x="5928625" y="4397947"/>
            <a:ext cx="6430750" cy="3642130"/>
          </a:xfrm>
          <a:prstGeom prst="rect">
            <a:avLst/>
          </a:prstGeom>
          <a:noFill/>
          <a:ln>
            <a:noFill/>
          </a:ln>
        </p:spPr>
        <p:txBody>
          <a:bodyPr anchorCtr="0" anchor="ctr" bIns="91425" lIns="91425" spcFirstLastPara="1" rIns="91425" wrap="square" tIns="91425">
            <a:noAutofit/>
          </a:bodyPr>
          <a:lstStyle>
            <a:lvl1pPr indent="-304800" lvl="0" marL="4572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1pPr>
            <a:lvl2pPr indent="-304800" lvl="1" marL="9144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2pPr>
            <a:lvl3pPr indent="-304800" lvl="2" marL="13716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3pPr>
            <a:lvl4pPr indent="-304800" lvl="3" marL="18288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4pPr>
            <a:lvl5pPr indent="-304800" lvl="4" marL="22860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5pPr>
            <a:lvl6pPr indent="-304800" lvl="5" marL="27432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6pPr>
            <a:lvl7pPr indent="-304800" lvl="6" marL="32004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7pPr>
            <a:lvl8pPr indent="-304800" lvl="7" marL="36576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8pPr>
            <a:lvl9pPr indent="-304800" lvl="8" marL="4114800" marR="0" rtl="0" algn="l">
              <a:lnSpc>
                <a:spcPct val="120000"/>
              </a:lnSpc>
              <a:spcBef>
                <a:spcPts val="800"/>
              </a:spcBef>
              <a:spcAft>
                <a:spcPts val="0"/>
              </a:spcAft>
              <a:buClr>
                <a:srgbClr val="000000"/>
              </a:buClr>
              <a:buSzPts val="1200"/>
              <a:buFont typeface="Helvetica Neue"/>
              <a:buChar char="•"/>
              <a:defRPr b="0" i="0" sz="1600" u="none" cap="none" strike="noStrike">
                <a:solidFill>
                  <a:srgbClr val="000000"/>
                </a:solidFill>
                <a:latin typeface="Helvetica Neue"/>
                <a:ea typeface="Helvetica Neue"/>
                <a:cs typeface="Helvetica Neue"/>
                <a:sym typeface="Helvetica Neue"/>
              </a:defRPr>
            </a:lvl9pPr>
          </a:lstStyle>
          <a:p/>
        </p:txBody>
      </p:sp>
      <p:sp>
        <p:nvSpPr>
          <p:cNvPr id="11" name="Google Shape;11;p1"/>
          <p:cNvSpPr/>
          <p:nvPr/>
        </p:nvSpPr>
        <p:spPr>
          <a:xfrm>
            <a:off x="16942853" y="10413210"/>
            <a:ext cx="184077" cy="262063"/>
          </a:xfrm>
          <a:prstGeom prst="rect">
            <a:avLst/>
          </a:prstGeom>
          <a:noFill/>
          <a:ln>
            <a:noFill/>
          </a:ln>
        </p:spPr>
        <p:txBody>
          <a:bodyPr anchorCtr="0" anchor="t" bIns="29425" lIns="29425" spcFirstLastPara="1" rIns="29425" wrap="square" tIns="29425">
            <a:noAutofit/>
          </a:bodyPr>
          <a:lstStyle/>
          <a:p>
            <a:pPr indent="0" lvl="0" marL="0" marR="0" rtl="0" algn="r">
              <a:lnSpc>
                <a:spcPct val="100000"/>
              </a:lnSpc>
              <a:spcBef>
                <a:spcPts val="0"/>
              </a:spcBef>
              <a:spcAft>
                <a:spcPts val="0"/>
              </a:spcAft>
              <a:buClr>
                <a:srgbClr val="000000"/>
              </a:buClr>
              <a:buFont typeface="Roboto"/>
              <a:buNone/>
            </a:pPr>
            <a:fld id="{00000000-1234-1234-1234-123412341234}" type="slidenum">
              <a:rPr b="0" i="0" lang="en-US" sz="1400" u="none" cap="none" strike="noStrike">
                <a:solidFill>
                  <a:srgbClr val="000000"/>
                </a:solidFill>
                <a:latin typeface="Roboto"/>
                <a:ea typeface="Roboto"/>
                <a:cs typeface="Roboto"/>
                <a:sym typeface="Roboto"/>
              </a:rPr>
              <a:t>‹#›</a:t>
            </a:fld>
            <a:r>
              <a:rPr b="0" i="0" lang="en-US" sz="1400" u="none" cap="none" strike="noStrike">
                <a:solidFill>
                  <a:srgbClr val="000000"/>
                </a:solidFill>
                <a:latin typeface="Roboto"/>
                <a:ea typeface="Roboto"/>
                <a:cs typeface="Roboto"/>
                <a:sym typeface="Roboto"/>
              </a:rPr>
              <a:t>￼</a:t>
            </a:r>
            <a:endParaRPr/>
          </a:p>
        </p:txBody>
      </p:sp>
      <p:sp>
        <p:nvSpPr>
          <p:cNvPr id="12" name="Google Shape;12;p1"/>
          <p:cNvSpPr/>
          <p:nvPr/>
        </p:nvSpPr>
        <p:spPr>
          <a:xfrm>
            <a:off x="1147233" y="10406802"/>
            <a:ext cx="960709" cy="274880"/>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UniP 2016</a:t>
            </a:r>
            <a:endParaRPr/>
          </a:p>
        </p:txBody>
      </p:sp>
      <p:grpSp>
        <p:nvGrpSpPr>
          <p:cNvPr id="13" name="Google Shape;13;p1"/>
          <p:cNvGrpSpPr/>
          <p:nvPr/>
        </p:nvGrpSpPr>
        <p:grpSpPr>
          <a:xfrm>
            <a:off x="16410395" y="783673"/>
            <a:ext cx="711201" cy="711201"/>
            <a:chOff x="0" y="0"/>
            <a:chExt cx="711200" cy="711200"/>
          </a:xfrm>
        </p:grpSpPr>
        <p:sp>
          <p:nvSpPr>
            <p:cNvPr id="14" name="Google Shape;14;p1"/>
            <p:cNvSpPr/>
            <p:nvPr/>
          </p:nvSpPr>
          <p:spPr>
            <a:xfrm>
              <a:off x="0" y="0"/>
              <a:ext cx="711200" cy="711200"/>
            </a:xfrm>
            <a:prstGeom prst="ellipse">
              <a:avLst/>
            </a:prstGeom>
            <a:solidFill>
              <a:srgbClr val="FFFFFF"/>
            </a:solid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15" name="Google Shape;15;p1"/>
            <p:cNvPicPr preferRelativeResize="0"/>
            <p:nvPr/>
          </p:nvPicPr>
          <p:blipFill rotWithShape="1">
            <a:blip r:embed="rId1">
              <a:alphaModFix/>
            </a:blip>
            <a:srcRect b="0" l="0" r="0" t="0"/>
            <a:stretch/>
          </p:blipFill>
          <p:spPr>
            <a:xfrm>
              <a:off x="2062" y="112731"/>
              <a:ext cx="697142" cy="555282"/>
            </a:xfrm>
            <a:prstGeom prst="rect">
              <a:avLst/>
            </a:prstGeom>
            <a:noFill/>
            <a:ln>
              <a:noFill/>
            </a:ln>
          </p:spPr>
        </p:pic>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jpg"/><Relationship Id="rId5"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4.png"/><Relationship Id="rId7" Type="http://schemas.openxmlformats.org/officeDocument/2006/relationships/image" Target="../media/image50.png"/><Relationship Id="rId8"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jpg"/><Relationship Id="rId4" Type="http://schemas.openxmlformats.org/officeDocument/2006/relationships/image" Target="../media/image20.png"/><Relationship Id="rId10"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14.png"/><Relationship Id="rId6" Type="http://schemas.openxmlformats.org/officeDocument/2006/relationships/image" Target="../media/image50.png"/><Relationship Id="rId7" Type="http://schemas.openxmlformats.org/officeDocument/2006/relationships/image" Target="../media/image15.png"/><Relationship Id="rId8"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7.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44.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3">
            <a:alphaModFix/>
          </a:blip>
          <a:srcRect b="0" l="0" r="0" t="0"/>
          <a:stretch/>
        </p:blipFill>
        <p:spPr>
          <a:xfrm>
            <a:off x="0" y="0"/>
            <a:ext cx="18288001" cy="11430000"/>
          </a:xfrm>
          <a:prstGeom prst="rect">
            <a:avLst/>
          </a:prstGeom>
          <a:noFill/>
          <a:ln>
            <a:noFill/>
          </a:ln>
        </p:spPr>
      </p:pic>
      <p:sp>
        <p:nvSpPr>
          <p:cNvPr id="50" name="Google Shape;50;p8"/>
          <p:cNvSpPr/>
          <p:nvPr/>
        </p:nvSpPr>
        <p:spPr>
          <a:xfrm>
            <a:off x="1099998" y="848983"/>
            <a:ext cx="1119022" cy="613435"/>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Play"/>
              <a:buNone/>
            </a:pPr>
            <a:r>
              <a:rPr b="0" i="0" lang="en-US" sz="3600" u="none" cap="none" strike="noStrike">
                <a:solidFill>
                  <a:srgbClr val="FFFFFF"/>
                </a:solidFill>
                <a:latin typeface="Play"/>
                <a:ea typeface="Play"/>
                <a:cs typeface="Play"/>
                <a:sym typeface="Play"/>
              </a:rPr>
              <a:t>UniP</a:t>
            </a:r>
            <a:endParaRPr b="0" i="0" sz="3600" u="none" cap="none" strike="noStrike">
              <a:solidFill>
                <a:srgbClr val="FFFFFF"/>
              </a:solidFill>
              <a:latin typeface="Play"/>
              <a:ea typeface="Play"/>
              <a:cs typeface="Play"/>
              <a:sym typeface="Play"/>
            </a:endParaRPr>
          </a:p>
        </p:txBody>
      </p:sp>
      <p:sp>
        <p:nvSpPr>
          <p:cNvPr id="51" name="Google Shape;51;p8"/>
          <p:cNvSpPr/>
          <p:nvPr/>
        </p:nvSpPr>
        <p:spPr>
          <a:xfrm>
            <a:off x="1143000" y="6184900"/>
            <a:ext cx="10039135"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Smart parking as integral part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of city transportation system</a:t>
            </a:r>
            <a:endParaRPr/>
          </a:p>
        </p:txBody>
      </p:sp>
      <p:pic>
        <p:nvPicPr>
          <p:cNvPr id="52" name="Google Shape;52;p8"/>
          <p:cNvPicPr preferRelativeResize="0"/>
          <p:nvPr/>
        </p:nvPicPr>
        <p:blipFill rotWithShape="1">
          <a:blip r:embed="rId4">
            <a:alphaModFix/>
          </a:blip>
          <a:srcRect b="0" l="0" r="0" t="0"/>
          <a:stretch/>
        </p:blipFill>
        <p:spPr>
          <a:xfrm>
            <a:off x="1143000" y="9525000"/>
            <a:ext cx="472214" cy="571500"/>
          </a:xfrm>
          <a:prstGeom prst="rect">
            <a:avLst/>
          </a:prstGeom>
          <a:noFill/>
          <a:ln>
            <a:noFill/>
          </a:ln>
        </p:spPr>
      </p:pic>
      <p:pic>
        <p:nvPicPr>
          <p:cNvPr id="53" name="Google Shape;53;p8"/>
          <p:cNvPicPr preferRelativeResize="0"/>
          <p:nvPr/>
        </p:nvPicPr>
        <p:blipFill rotWithShape="1">
          <a:blip r:embed="rId5">
            <a:alphaModFix/>
          </a:blip>
          <a:srcRect b="0" l="0" r="0" t="0"/>
          <a:stretch/>
        </p:blipFill>
        <p:spPr>
          <a:xfrm>
            <a:off x="1778000" y="9525000"/>
            <a:ext cx="577192" cy="57719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p:nvPr/>
        </p:nvSpPr>
        <p:spPr>
          <a:xfrm>
            <a:off x="3176091" y="5080000"/>
            <a:ext cx="13974019" cy="4953000"/>
          </a:xfrm>
          <a:prstGeom prst="rect">
            <a:avLst/>
          </a:prstGeom>
          <a:noFill/>
          <a:ln>
            <a:noFill/>
          </a:ln>
        </p:spPr>
        <p:txBody>
          <a:bodyPr anchorCtr="0" anchor="t" bIns="38100" lIns="38100" spcFirstLastPara="1" rIns="38100" wrap="square" tIns="38100">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Time Limits</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Most Cities deal with a shortage of curb parking by limiting the time allowed in curb space:</a:t>
            </a:r>
            <a:endParaRPr/>
          </a:p>
          <a:p>
            <a:pPr indent="-282222" lvl="0" marL="282222" marR="0" rtl="0" algn="l">
              <a:lnSpc>
                <a:spcPct val="120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Cities undercharge for curb parking relying on time limits to create turnover.</a:t>
            </a: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282222" lvl="0" marL="282222" marR="0" rtl="0" algn="l">
              <a:lnSpc>
                <a:spcPct val="120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Highly inefficient in the rationing of parking space.*)</a:t>
            </a:r>
            <a:endParaRPr/>
          </a:p>
          <a:p>
            <a:pPr indent="-197555" lvl="1" marL="6420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If no one wants to park more than the allotted time, the regulation has no effect! </a:t>
            </a:r>
            <a:endParaRPr/>
          </a:p>
          <a:p>
            <a:pPr indent="-197555" lvl="1" marL="6420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If someone has an urgent need the time limit shall cause extra cruising while searching the new space</a:t>
            </a: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282222" lvl="0" marL="282222" marR="0" rtl="0" algn="l">
              <a:lnSpc>
                <a:spcPct val="120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Difficult to enforce (more than half of all cars violate the time limit) </a:t>
            </a:r>
            <a:br>
              <a:rPr b="0" i="0" lang="en-US" sz="1600" u="none" cap="none" strike="noStrike">
                <a:solidFill>
                  <a:srgbClr val="000000"/>
                </a:solidFill>
                <a:latin typeface="Helvetica Neue"/>
                <a:ea typeface="Helvetica Neue"/>
                <a:cs typeface="Helvetica Neue"/>
                <a:sym typeface="Helvetica Neue"/>
              </a:rPr>
            </a:br>
            <a:r>
              <a:rPr b="0" i="1" lang="en-US" sz="1200" u="none" cap="none" strike="noStrike">
                <a:solidFill>
                  <a:srgbClr val="000000"/>
                </a:solidFill>
                <a:latin typeface="Helvetica Neue"/>
                <a:ea typeface="Helvetica Neue"/>
                <a:cs typeface="Helvetica Neue"/>
                <a:sym typeface="Helvetica Neue"/>
              </a:rPr>
              <a:t>Example: In Seattle a study of on-street parking in 35 areas found that the average parking duration in space with a one-hour time limit was 2.1 hours. Seattle Strategic Planning Office (2000)</a:t>
            </a:r>
            <a:endParaRPr b="1" i="1" sz="1200" u="none" cap="none" strike="noStrike">
              <a:solidFill>
                <a:srgbClr val="000000"/>
              </a:solidFill>
              <a:latin typeface="Helvetica Neue"/>
              <a:ea typeface="Helvetica Neue"/>
              <a:cs typeface="Helvetica Neue"/>
              <a:sym typeface="Helvetica Neue"/>
            </a:endParaRPr>
          </a:p>
        </p:txBody>
      </p:sp>
      <p:sp>
        <p:nvSpPr>
          <p:cNvPr id="117" name="Google Shape;117;p17"/>
          <p:cNvSpPr/>
          <p:nvPr/>
        </p:nvSpPr>
        <p:spPr>
          <a:xfrm>
            <a:off x="8255744" y="9398000"/>
            <a:ext cx="3812928" cy="613934"/>
          </a:xfrm>
          <a:prstGeom prst="rect">
            <a:avLst/>
          </a:prstGeom>
          <a:noFill/>
          <a:ln>
            <a:noFill/>
          </a:ln>
        </p:spPr>
        <p:txBody>
          <a:bodyPr anchorCtr="0" anchor="b"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1" lang="en-US" sz="1200" u="none" cap="none" strike="noStrike">
                <a:solidFill>
                  <a:srgbClr val="000000"/>
                </a:solidFill>
                <a:latin typeface="Helvetica Neue"/>
                <a:ea typeface="Helvetica Neue"/>
                <a:cs typeface="Helvetica Neue"/>
                <a:sym typeface="Helvetica Neue"/>
              </a:rPr>
              <a:t>*) Columbia University economist and Nobel Laureate, William Vickrey research</a:t>
            </a:r>
            <a:endParaRPr/>
          </a:p>
        </p:txBody>
      </p:sp>
      <p:sp>
        <p:nvSpPr>
          <p:cNvPr id="118" name="Google Shape;118;p17"/>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a:t>
            </a:r>
            <a:endParaRPr b="1" i="0" sz="4800" u="none" cap="none" strike="noStrike">
              <a:solidFill>
                <a:srgbClr val="000000"/>
              </a:solidFill>
              <a:latin typeface="Helvetica Neue"/>
              <a:ea typeface="Helvetica Neue"/>
              <a:cs typeface="Helvetica Neue"/>
              <a:sym typeface="Helvetica Neue"/>
            </a:endParaRPr>
          </a:p>
        </p:txBody>
      </p:sp>
      <p:sp>
        <p:nvSpPr>
          <p:cNvPr id="119" name="Google Shape;119;p17"/>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8"/>
          <p:cNvSpPr/>
          <p:nvPr/>
        </p:nvSpPr>
        <p:spPr>
          <a:xfrm>
            <a:off x="8413184" y="5840442"/>
            <a:ext cx="448609" cy="448610"/>
          </a:xfrm>
          <a:prstGeom prst="rightArrow">
            <a:avLst>
              <a:gd fmla="val 32000" name="adj1"/>
              <a:gd fmla="val 64000" name="adj2"/>
            </a:avLst>
          </a:prstGeom>
          <a:solidFill>
            <a:srgbClr val="53585F"/>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125" name="Google Shape;125;p18"/>
          <p:cNvPicPr preferRelativeResize="0"/>
          <p:nvPr/>
        </p:nvPicPr>
        <p:blipFill rotWithShape="1">
          <a:blip r:embed="rId3">
            <a:alphaModFix/>
          </a:blip>
          <a:srcRect b="0" l="0" r="0" t="0"/>
          <a:stretch/>
        </p:blipFill>
        <p:spPr>
          <a:xfrm>
            <a:off x="9272575" y="4870682"/>
            <a:ext cx="2782833" cy="2306292"/>
          </a:xfrm>
          <a:prstGeom prst="rect">
            <a:avLst/>
          </a:prstGeom>
          <a:noFill/>
          <a:ln cap="flat" cmpd="sng" w="9525">
            <a:solidFill>
              <a:srgbClr val="000000"/>
            </a:solidFill>
            <a:prstDash val="solid"/>
            <a:round/>
            <a:headEnd len="sm" w="sm" type="none"/>
            <a:tailEnd len="sm" w="sm" type="none"/>
          </a:ln>
        </p:spPr>
      </p:pic>
      <p:pic>
        <p:nvPicPr>
          <p:cNvPr id="126" name="Google Shape;126;p18"/>
          <p:cNvPicPr preferRelativeResize="0"/>
          <p:nvPr/>
        </p:nvPicPr>
        <p:blipFill rotWithShape="1">
          <a:blip r:embed="rId4">
            <a:alphaModFix/>
          </a:blip>
          <a:srcRect b="0" l="0" r="0" t="0"/>
          <a:stretch/>
        </p:blipFill>
        <p:spPr>
          <a:xfrm>
            <a:off x="10322107" y="7455362"/>
            <a:ext cx="3774948" cy="2521976"/>
          </a:xfrm>
          <a:prstGeom prst="rect">
            <a:avLst/>
          </a:prstGeom>
          <a:noFill/>
          <a:ln cap="flat" cmpd="sng" w="9525">
            <a:solidFill>
              <a:srgbClr val="000000"/>
            </a:solidFill>
            <a:prstDash val="solid"/>
            <a:round/>
            <a:headEnd len="sm" w="sm" type="none"/>
            <a:tailEnd len="sm" w="sm" type="none"/>
          </a:ln>
        </p:spPr>
      </p:pic>
      <p:pic>
        <p:nvPicPr>
          <p:cNvPr id="127" name="Google Shape;127;p18"/>
          <p:cNvPicPr preferRelativeResize="0"/>
          <p:nvPr/>
        </p:nvPicPr>
        <p:blipFill rotWithShape="1">
          <a:blip r:embed="rId5">
            <a:alphaModFix/>
          </a:blip>
          <a:srcRect b="0" l="0" r="0" t="0"/>
          <a:stretch/>
        </p:blipFill>
        <p:spPr>
          <a:xfrm>
            <a:off x="12306300" y="3600155"/>
            <a:ext cx="2782832" cy="3577781"/>
          </a:xfrm>
          <a:prstGeom prst="rect">
            <a:avLst/>
          </a:prstGeom>
          <a:noFill/>
          <a:ln cap="flat" cmpd="sng" w="9525">
            <a:solidFill>
              <a:srgbClr val="000000"/>
            </a:solidFill>
            <a:prstDash val="solid"/>
            <a:miter lim="8000"/>
            <a:headEnd len="sm" w="sm" type="none"/>
            <a:tailEnd len="sm" w="sm" type="none"/>
          </a:ln>
        </p:spPr>
      </p:pic>
      <p:sp>
        <p:nvSpPr>
          <p:cNvPr id="128" name="Google Shape;128;p18"/>
          <p:cNvSpPr/>
          <p:nvPr/>
        </p:nvSpPr>
        <p:spPr>
          <a:xfrm>
            <a:off x="3173380" y="5080000"/>
            <a:ext cx="4826926" cy="4952422"/>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The Right Price</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What is the Right Price (RP)?</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RP balance the demand, which varies over time with the fixed supply of curb spaces.</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RP minimize the cruising time, drivers will not have to search for a parking space. </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City receives the revenue resulting from efficient management.</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With the RP there is no need in time limits as a way to create parking turnover. </a:t>
            </a:r>
            <a:endParaRPr/>
          </a:p>
        </p:txBody>
      </p:sp>
      <p:sp>
        <p:nvSpPr>
          <p:cNvPr id="129" name="Google Shape;129;p18"/>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a:t>
            </a:r>
            <a:endParaRPr b="1" i="0" sz="4800" u="none" cap="none" strike="noStrike">
              <a:solidFill>
                <a:srgbClr val="000000"/>
              </a:solidFill>
              <a:latin typeface="Helvetica Neue"/>
              <a:ea typeface="Helvetica Neue"/>
              <a:cs typeface="Helvetica Neue"/>
              <a:sym typeface="Helvetica Neue"/>
            </a:endParaRPr>
          </a:p>
        </p:txBody>
      </p:sp>
      <p:sp>
        <p:nvSpPr>
          <p:cNvPr id="130" name="Google Shape;130;p18"/>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Plate#1-a" id="135" name="Google Shape;135;p19"/>
          <p:cNvPicPr preferRelativeResize="0"/>
          <p:nvPr/>
        </p:nvPicPr>
        <p:blipFill rotWithShape="1">
          <a:blip r:embed="rId3">
            <a:alphaModFix/>
          </a:blip>
          <a:srcRect b="0" l="0" r="0" t="0"/>
          <a:stretch/>
        </p:blipFill>
        <p:spPr>
          <a:xfrm>
            <a:off x="7244119" y="5080000"/>
            <a:ext cx="2788187" cy="3592049"/>
          </a:xfrm>
          <a:prstGeom prst="rect">
            <a:avLst/>
          </a:prstGeom>
          <a:noFill/>
          <a:ln>
            <a:noFill/>
          </a:ln>
        </p:spPr>
      </p:pic>
      <p:sp>
        <p:nvSpPr>
          <p:cNvPr id="136" name="Google Shape;136;p19"/>
          <p:cNvSpPr/>
          <p:nvPr/>
        </p:nvSpPr>
        <p:spPr>
          <a:xfrm>
            <a:off x="7239000" y="8928100"/>
            <a:ext cx="1778000" cy="541463"/>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No meters</a:t>
            </a:r>
            <a:endParaRPr b="1" i="0" sz="1400" u="none" cap="none" strike="noStrike">
              <a:solidFill>
                <a:srgbClr val="000000"/>
              </a:solidFill>
              <a:latin typeface="Helvetica Neue"/>
              <a:ea typeface="Helvetica Neue"/>
              <a:cs typeface="Helvetica Neue"/>
              <a:sym typeface="Helvetica Neue"/>
            </a:endParaRPr>
          </a:p>
        </p:txBody>
      </p:sp>
      <p:sp>
        <p:nvSpPr>
          <p:cNvPr id="137" name="Google Shape;137;p19"/>
          <p:cNvSpPr/>
          <p:nvPr/>
        </p:nvSpPr>
        <p:spPr>
          <a:xfrm>
            <a:off x="10288682" y="8928100"/>
            <a:ext cx="1778000" cy="709837"/>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Meters</a:t>
            </a:r>
            <a:endParaRPr b="1" i="0" sz="1400" u="none" cap="none" strike="noStrike">
              <a:solidFill>
                <a:srgbClr val="000000"/>
              </a:solidFill>
              <a:latin typeface="Helvetica Neue"/>
              <a:ea typeface="Helvetica Neue"/>
              <a:cs typeface="Helvetica Neue"/>
              <a:sym typeface="Helvetica Neue"/>
            </a:endParaRPr>
          </a:p>
        </p:txBody>
      </p:sp>
      <p:pic>
        <p:nvPicPr>
          <p:cNvPr descr="Plate#1-b" id="138" name="Google Shape;138;p19"/>
          <p:cNvPicPr preferRelativeResize="0"/>
          <p:nvPr/>
        </p:nvPicPr>
        <p:blipFill rotWithShape="1">
          <a:blip r:embed="rId4">
            <a:alphaModFix/>
          </a:blip>
          <a:srcRect b="0" l="0" r="0" t="0"/>
          <a:stretch/>
        </p:blipFill>
        <p:spPr>
          <a:xfrm>
            <a:off x="10293340" y="5080000"/>
            <a:ext cx="2794001" cy="3588917"/>
          </a:xfrm>
          <a:prstGeom prst="rect">
            <a:avLst/>
          </a:prstGeom>
          <a:noFill/>
          <a:ln>
            <a:noFill/>
          </a:ln>
        </p:spPr>
      </p:pic>
      <p:sp>
        <p:nvSpPr>
          <p:cNvPr id="139" name="Google Shape;139;p19"/>
          <p:cNvSpPr/>
          <p:nvPr/>
        </p:nvSpPr>
        <p:spPr>
          <a:xfrm>
            <a:off x="13333066" y="8928100"/>
            <a:ext cx="2788187" cy="909154"/>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The Right Price</a:t>
            </a:r>
            <a:endParaRPr/>
          </a:p>
        </p:txBody>
      </p:sp>
      <p:pic>
        <p:nvPicPr>
          <p:cNvPr descr="Plate#1-c" id="140" name="Google Shape;140;p19"/>
          <p:cNvPicPr preferRelativeResize="0"/>
          <p:nvPr/>
        </p:nvPicPr>
        <p:blipFill rotWithShape="1">
          <a:blip r:embed="rId5">
            <a:alphaModFix/>
          </a:blip>
          <a:srcRect b="0" l="0" r="0" t="0"/>
          <a:stretch/>
        </p:blipFill>
        <p:spPr>
          <a:xfrm>
            <a:off x="13351331" y="5080000"/>
            <a:ext cx="3423926" cy="3594100"/>
          </a:xfrm>
          <a:prstGeom prst="rect">
            <a:avLst/>
          </a:prstGeom>
          <a:noFill/>
          <a:ln>
            <a:noFill/>
          </a:ln>
        </p:spPr>
      </p:pic>
      <p:sp>
        <p:nvSpPr>
          <p:cNvPr id="141" name="Google Shape;141;p19"/>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 </a:t>
            </a:r>
            <a:endParaRPr/>
          </a:p>
        </p:txBody>
      </p:sp>
      <p:sp>
        <p:nvSpPr>
          <p:cNvPr id="142" name="Google Shape;142;p19"/>
          <p:cNvSpPr/>
          <p:nvPr/>
        </p:nvSpPr>
        <p:spPr>
          <a:xfrm>
            <a:off x="3173380" y="5080000"/>
            <a:ext cx="3810926" cy="4952422"/>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The Right Price</a:t>
            </a:r>
            <a:endParaRPr/>
          </a:p>
          <a:p>
            <a:pPr indent="0" lvl="0" marL="0" marR="0" rtl="0" algn="l">
              <a:lnSpc>
                <a:spcPct val="120000"/>
              </a:lnSpc>
              <a:spcBef>
                <a:spcPts val="8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The effects of parking prices on Grosvenor Square in London</a:t>
            </a:r>
            <a:endParaRPr/>
          </a:p>
        </p:txBody>
      </p:sp>
      <p:sp>
        <p:nvSpPr>
          <p:cNvPr id="143" name="Google Shape;143;p19"/>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0"/>
          <p:cNvSpPr/>
          <p:nvPr/>
        </p:nvSpPr>
        <p:spPr>
          <a:xfrm>
            <a:off x="10287248" y="6286500"/>
            <a:ext cx="4830615" cy="1020284"/>
          </a:xfrm>
          <a:prstGeom prst="rect">
            <a:avLst/>
          </a:prstGeom>
          <a:no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Wrong price for curb parking in Block A</a:t>
            </a:r>
            <a:endParaRPr b="0" i="0" sz="2000" u="none" cap="none" strike="noStrike">
              <a:solidFill>
                <a:srgbClr val="000000"/>
              </a:solidFill>
              <a:latin typeface="Helvetica Neue"/>
              <a:ea typeface="Helvetica Neue"/>
              <a:cs typeface="Helvetica Neue"/>
              <a:sym typeface="Helvetica Neue"/>
            </a:endParaRPr>
          </a:p>
        </p:txBody>
      </p:sp>
      <p:pic>
        <p:nvPicPr>
          <p:cNvPr id="149" name="Google Shape;149;p20"/>
          <p:cNvPicPr preferRelativeResize="0"/>
          <p:nvPr/>
        </p:nvPicPr>
        <p:blipFill rotWithShape="1">
          <a:blip r:embed="rId3">
            <a:alphaModFix/>
          </a:blip>
          <a:srcRect b="0" l="0" r="0" t="0"/>
          <a:stretch/>
        </p:blipFill>
        <p:spPr>
          <a:xfrm>
            <a:off x="3181653" y="5842000"/>
            <a:ext cx="5836150" cy="2011330"/>
          </a:xfrm>
          <a:prstGeom prst="rect">
            <a:avLst/>
          </a:prstGeom>
          <a:noFill/>
          <a:ln>
            <a:noFill/>
          </a:ln>
        </p:spPr>
      </p:pic>
      <p:pic>
        <p:nvPicPr>
          <p:cNvPr id="150" name="Google Shape;150;p20"/>
          <p:cNvPicPr preferRelativeResize="0"/>
          <p:nvPr/>
        </p:nvPicPr>
        <p:blipFill rotWithShape="1">
          <a:blip r:embed="rId4">
            <a:alphaModFix/>
          </a:blip>
          <a:srcRect b="0" l="0" r="0" t="0"/>
          <a:stretch/>
        </p:blipFill>
        <p:spPr>
          <a:xfrm>
            <a:off x="3181647" y="8256623"/>
            <a:ext cx="5842001" cy="2079357"/>
          </a:xfrm>
          <a:prstGeom prst="rect">
            <a:avLst/>
          </a:prstGeom>
          <a:noFill/>
          <a:ln>
            <a:noFill/>
          </a:ln>
        </p:spPr>
      </p:pic>
      <p:sp>
        <p:nvSpPr>
          <p:cNvPr id="151" name="Google Shape;151;p20"/>
          <p:cNvSpPr/>
          <p:nvPr/>
        </p:nvSpPr>
        <p:spPr>
          <a:xfrm>
            <a:off x="9429184" y="6602442"/>
            <a:ext cx="448609" cy="448610"/>
          </a:xfrm>
          <a:prstGeom prst="rightArrow">
            <a:avLst>
              <a:gd fmla="val 32000" name="adj1"/>
              <a:gd fmla="val 64000" name="adj2"/>
            </a:avLst>
          </a:prstGeom>
          <a:solidFill>
            <a:srgbClr val="53585F"/>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152" name="Google Shape;152;p20"/>
          <p:cNvSpPr/>
          <p:nvPr/>
        </p:nvSpPr>
        <p:spPr>
          <a:xfrm>
            <a:off x="10287248" y="8674100"/>
            <a:ext cx="5836150" cy="1785013"/>
          </a:xfrm>
          <a:prstGeom prst="rect">
            <a:avLst/>
          </a:prstGeom>
          <a:noFill/>
          <a:ln>
            <a:noFill/>
          </a:ln>
        </p:spPr>
        <p:txBody>
          <a:bodyPr anchorCtr="0" anchor="t" bIns="29425" lIns="29425" spcFirstLastPara="1" rIns="29425" wrap="square" tIns="29425">
            <a:noAutofit/>
          </a:bodyPr>
          <a:lstStyle/>
          <a:p>
            <a:pPr indent="-197555" lvl="0" marL="197555"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Nudging up the price on crowded Block A.</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Shift one car to less crowded </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Block B</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Lead to big improvement in transportation efficiency</a:t>
            </a:r>
            <a:endParaRPr/>
          </a:p>
        </p:txBody>
      </p:sp>
      <p:sp>
        <p:nvSpPr>
          <p:cNvPr id="153" name="Google Shape;153;p20"/>
          <p:cNvSpPr/>
          <p:nvPr/>
        </p:nvSpPr>
        <p:spPr>
          <a:xfrm flipH="1">
            <a:off x="9429184" y="9015442"/>
            <a:ext cx="448609" cy="448610"/>
          </a:xfrm>
          <a:prstGeom prst="rightArrow">
            <a:avLst>
              <a:gd fmla="val 32000" name="adj1"/>
              <a:gd fmla="val 64000" name="adj2"/>
            </a:avLst>
          </a:prstGeom>
          <a:solidFill>
            <a:srgbClr val="53585F"/>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154" name="Google Shape;154;p20"/>
          <p:cNvSpPr/>
          <p:nvPr/>
        </p:nvSpPr>
        <p:spPr>
          <a:xfrm rot="5400000">
            <a:off x="11461184" y="7618442"/>
            <a:ext cx="448609" cy="448610"/>
          </a:xfrm>
          <a:prstGeom prst="rightArrow">
            <a:avLst>
              <a:gd fmla="val 32000" name="adj1"/>
              <a:gd fmla="val 64000" name="adj2"/>
            </a:avLst>
          </a:prstGeom>
          <a:solidFill>
            <a:srgbClr val="53585F"/>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155" name="Google Shape;155;p20"/>
          <p:cNvSpPr/>
          <p:nvPr/>
        </p:nvSpPr>
        <p:spPr>
          <a:xfrm>
            <a:off x="3173380" y="5080000"/>
            <a:ext cx="3810926" cy="4952422"/>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The Right Price</a:t>
            </a:r>
            <a:endParaRPr/>
          </a:p>
        </p:txBody>
      </p:sp>
      <p:sp>
        <p:nvSpPr>
          <p:cNvPr id="156" name="Google Shape;156;p20"/>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 </a:t>
            </a:r>
            <a:endParaRPr/>
          </a:p>
        </p:txBody>
      </p:sp>
      <p:sp>
        <p:nvSpPr>
          <p:cNvPr id="157" name="Google Shape;157;p20"/>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 </a:t>
            </a:r>
            <a:endParaRPr/>
          </a:p>
        </p:txBody>
      </p:sp>
      <p:sp>
        <p:nvSpPr>
          <p:cNvPr id="163" name="Google Shape;163;p21"/>
          <p:cNvSpPr/>
          <p:nvPr/>
        </p:nvSpPr>
        <p:spPr>
          <a:xfrm>
            <a:off x="3173380" y="5080000"/>
            <a:ext cx="13969718" cy="4826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We believe you can park anytime anywhere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55555"/>
              </a:lnSpc>
              <a:spcBef>
                <a:spcPts val="160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GOLDILOCKS principle – 85% occupancy rate (one of every eight curb spaces are available)</a:t>
            </a:r>
            <a:endParaRPr b="1" i="0" sz="1400" u="none" cap="none" strike="noStrike">
              <a:solidFill>
                <a:srgbClr val="000000"/>
              </a:solidFill>
              <a:latin typeface="Helvetica Neue"/>
              <a:ea typeface="Helvetica Neue"/>
              <a:cs typeface="Helvetica Neue"/>
              <a:sym typeface="Helvetica Neue"/>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Curb parking performs efficiently:</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remains available </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well used</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Transportation system performs efficiently:</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no congested traffic</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no waste fuel</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less pollution</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 no waste of drivers time</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The Economy performs efficiently.</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Right parking price - the gift of good parking karma for all drivers!!!</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Right Price can vary frequently enough to avoid chronic shortages or underuse.</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The purpose of Right-Priced curb parking is not to maximize revenues. Revenue should not be the primary goal, it should result from good management.</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Right Price balance the competing goals of ready availability and high occupancy.</a:t>
            </a:r>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164" name="Google Shape;164;p21"/>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2"/>
          <p:cNvSpPr/>
          <p:nvPr/>
        </p:nvSpPr>
        <p:spPr>
          <a:xfrm>
            <a:off x="3173380" y="5080000"/>
            <a:ext cx="3810926" cy="4952422"/>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Right Price</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RP is the lowest price that will avoid shortages.</a:t>
            </a:r>
            <a:endParaRPr/>
          </a:p>
        </p:txBody>
      </p:sp>
      <p:sp>
        <p:nvSpPr>
          <p:cNvPr id="170" name="Google Shape;170;p22"/>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 </a:t>
            </a:r>
            <a:endParaRPr/>
          </a:p>
        </p:txBody>
      </p:sp>
      <p:sp>
        <p:nvSpPr>
          <p:cNvPr id="171" name="Google Shape;171;p22"/>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grpSp>
        <p:nvGrpSpPr>
          <p:cNvPr id="172" name="Google Shape;172;p22"/>
          <p:cNvGrpSpPr/>
          <p:nvPr/>
        </p:nvGrpSpPr>
        <p:grpSpPr>
          <a:xfrm>
            <a:off x="8545964" y="4160260"/>
            <a:ext cx="5338208" cy="5872029"/>
            <a:chOff x="7019769" y="4369398"/>
            <a:chExt cx="5872029" cy="5872029"/>
          </a:xfrm>
        </p:grpSpPr>
        <p:grpSp>
          <p:nvGrpSpPr>
            <p:cNvPr id="173" name="Google Shape;173;p22"/>
            <p:cNvGrpSpPr/>
            <p:nvPr/>
          </p:nvGrpSpPr>
          <p:grpSpPr>
            <a:xfrm>
              <a:off x="7019769" y="4369398"/>
              <a:ext cx="5872029" cy="5872029"/>
              <a:chOff x="671131" y="132"/>
              <a:chExt cx="5872029" cy="5872029"/>
            </a:xfrm>
          </p:grpSpPr>
          <p:sp>
            <p:nvSpPr>
              <p:cNvPr id="174" name="Google Shape;174;p22"/>
              <p:cNvSpPr/>
              <p:nvPr/>
            </p:nvSpPr>
            <p:spPr>
              <a:xfrm>
                <a:off x="1346174" y="675175"/>
                <a:ext cx="4521942" cy="4521942"/>
              </a:xfrm>
              <a:prstGeom prst="blockArc">
                <a:avLst>
                  <a:gd fmla="val 10800000" name="adj1"/>
                  <a:gd fmla="val 16200000" name="adj2"/>
                  <a:gd fmla="val 4633" name="adj3"/>
                </a:avLst>
              </a:prstGeom>
              <a:solidFill>
                <a:srgbClr val="A7B6DA"/>
              </a:solidFill>
              <a:ln>
                <a:noFill/>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1346174" y="675175"/>
                <a:ext cx="4521942" cy="4521942"/>
              </a:xfrm>
              <a:prstGeom prst="blockArc">
                <a:avLst>
                  <a:gd fmla="val 5400000" name="adj1"/>
                  <a:gd fmla="val 10800000" name="adj2"/>
                  <a:gd fmla="val 4633" name="adj3"/>
                </a:avLst>
              </a:prstGeom>
              <a:solidFill>
                <a:srgbClr val="A7B6DA"/>
              </a:solidFill>
              <a:ln>
                <a:noFill/>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1346174" y="675175"/>
                <a:ext cx="4521942" cy="4521942"/>
              </a:xfrm>
              <a:prstGeom prst="blockArc">
                <a:avLst>
                  <a:gd fmla="val 0" name="adj1"/>
                  <a:gd fmla="val 5400000" name="adj2"/>
                  <a:gd fmla="val 4633" name="adj3"/>
                </a:avLst>
              </a:prstGeom>
              <a:solidFill>
                <a:srgbClr val="A7B6DA"/>
              </a:solidFill>
              <a:ln>
                <a:noFill/>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1346174" y="675175"/>
                <a:ext cx="4521942" cy="4521942"/>
              </a:xfrm>
              <a:prstGeom prst="blockArc">
                <a:avLst>
                  <a:gd fmla="val 16200000" name="adj1"/>
                  <a:gd fmla="val 0" name="adj2"/>
                  <a:gd fmla="val 4633" name="adj3"/>
                </a:avLst>
              </a:prstGeom>
              <a:solidFill>
                <a:srgbClr val="A7B6DA"/>
              </a:solidFill>
              <a:ln>
                <a:noFill/>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2567977" y="1896978"/>
                <a:ext cx="2078336" cy="2078336"/>
              </a:xfrm>
              <a:prstGeom prst="ellipse">
                <a:avLst/>
              </a:prstGeom>
              <a:solidFill>
                <a:srgbClr val="0065C0"/>
              </a:solidFill>
              <a:ln cap="flat" cmpd="sng" w="38100">
                <a:solidFill>
                  <a:schemeClr val="lt1"/>
                </a:solidFill>
                <a:prstDash val="solid"/>
                <a:round/>
                <a:headEnd len="sm" w="sm" type="none"/>
                <a:tailEnd len="sm" w="sm" type="none"/>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nvSpPr>
            <p:spPr>
              <a:xfrm>
                <a:off x="2872342" y="2201343"/>
                <a:ext cx="1469606" cy="1469606"/>
              </a:xfrm>
              <a:prstGeom prst="rect">
                <a:avLst/>
              </a:prstGeom>
              <a:noFill/>
              <a:ln>
                <a:noFill/>
              </a:ln>
            </p:spPr>
            <p:txBody>
              <a:bodyPr anchorCtr="0" anchor="ctr" bIns="29200" lIns="29200" spcFirstLastPara="1" rIns="29200" wrap="square" tIns="29200">
                <a:noAutofit/>
              </a:bodyPr>
              <a:lstStyle/>
              <a:p>
                <a:pPr indent="0" lvl="0" marL="0" marR="0" rtl="0" algn="ctr">
                  <a:lnSpc>
                    <a:spcPct val="90000"/>
                  </a:lnSpc>
                  <a:spcBef>
                    <a:spcPts val="0"/>
                  </a:spcBef>
                  <a:spcAft>
                    <a:spcPts val="0"/>
                  </a:spcAft>
                  <a:buClr>
                    <a:schemeClr val="lt1"/>
                  </a:buClr>
                  <a:buFont typeface="Helvetica Neue"/>
                  <a:buNone/>
                </a:pPr>
                <a:r>
                  <a:rPr b="0" i="0" lang="en-US" sz="2300" u="none" cap="none" strike="noStrike">
                    <a:solidFill>
                      <a:schemeClr val="lt1"/>
                    </a:solidFill>
                    <a:latin typeface="Helvetica Neue"/>
                    <a:ea typeface="Helvetica Neue"/>
                    <a:cs typeface="Helvetica Neue"/>
                    <a:sym typeface="Helvetica Neue"/>
                  </a:rPr>
                  <a:t>Traditional four-step process to set the RP</a:t>
                </a:r>
                <a:endParaRPr b="1" i="0" sz="2300" u="none" cap="none" strike="noStrike">
                  <a:solidFill>
                    <a:schemeClr val="lt1"/>
                  </a:solidFill>
                  <a:latin typeface="Helvetica Neue"/>
                  <a:ea typeface="Helvetica Neue"/>
                  <a:cs typeface="Helvetica Neue"/>
                  <a:sym typeface="Helvetica Neue"/>
                </a:endParaRPr>
              </a:p>
            </p:txBody>
          </p:sp>
          <p:sp>
            <p:nvSpPr>
              <p:cNvPr id="180" name="Google Shape;180;p22"/>
              <p:cNvSpPr/>
              <p:nvPr/>
            </p:nvSpPr>
            <p:spPr>
              <a:xfrm>
                <a:off x="2879728" y="132"/>
                <a:ext cx="1454835" cy="1454835"/>
              </a:xfrm>
              <a:prstGeom prst="ellipse">
                <a:avLst/>
              </a:prstGeom>
              <a:solidFill>
                <a:srgbClr val="0065C0"/>
              </a:solidFill>
              <a:ln cap="flat" cmpd="sng" w="38100">
                <a:solidFill>
                  <a:schemeClr val="lt1"/>
                </a:solidFill>
                <a:prstDash val="solid"/>
                <a:round/>
                <a:headEnd len="sm" w="sm" type="none"/>
                <a:tailEnd len="sm" w="sm" type="none"/>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txBox="1"/>
              <p:nvPr/>
            </p:nvSpPr>
            <p:spPr>
              <a:xfrm>
                <a:off x="3092784" y="213188"/>
                <a:ext cx="1028723" cy="102872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Font typeface="Helvetica Neue"/>
                  <a:buNone/>
                </a:pPr>
                <a:r>
                  <a:rPr b="0" i="0" lang="en-US" sz="1200" u="none" cap="none" strike="noStrike">
                    <a:solidFill>
                      <a:schemeClr val="lt1"/>
                    </a:solidFill>
                    <a:latin typeface="Helvetica Neue"/>
                    <a:ea typeface="Helvetica Neue"/>
                    <a:cs typeface="Helvetica Neue"/>
                    <a:sym typeface="Helvetica Neue"/>
                  </a:rPr>
                  <a:t>I. </a:t>
                </a:r>
                <a:br>
                  <a:rPr b="0" i="0" lang="en-US" sz="1200" u="none" cap="none" strike="noStrike">
                    <a:solidFill>
                      <a:schemeClr val="lt1"/>
                    </a:solidFill>
                    <a:latin typeface="Helvetica Neue"/>
                    <a:ea typeface="Helvetica Neue"/>
                    <a:cs typeface="Helvetica Neue"/>
                    <a:sym typeface="Helvetica Neue"/>
                  </a:rPr>
                </a:br>
                <a:r>
                  <a:rPr b="0" i="0" lang="en-US" sz="1200" u="none" cap="none" strike="noStrike">
                    <a:solidFill>
                      <a:schemeClr val="lt1"/>
                    </a:solidFill>
                    <a:latin typeface="Helvetica Neue"/>
                    <a:ea typeface="Helvetica Neue"/>
                    <a:cs typeface="Helvetica Neue"/>
                    <a:sym typeface="Helvetica Neue"/>
                  </a:rPr>
                  <a:t>Look to see if your lot is full or empty</a:t>
                </a:r>
                <a:endParaRPr b="1" i="0" sz="1200" u="none" cap="none" strike="noStrike">
                  <a:solidFill>
                    <a:schemeClr val="lt1"/>
                  </a:solidFill>
                  <a:latin typeface="Helvetica Neue"/>
                  <a:ea typeface="Helvetica Neue"/>
                  <a:cs typeface="Helvetica Neue"/>
                  <a:sym typeface="Helvetica Neue"/>
                </a:endParaRPr>
              </a:p>
            </p:txBody>
          </p:sp>
          <p:sp>
            <p:nvSpPr>
              <p:cNvPr id="182" name="Google Shape;182;p22"/>
              <p:cNvSpPr/>
              <p:nvPr/>
            </p:nvSpPr>
            <p:spPr>
              <a:xfrm>
                <a:off x="5088325" y="2208729"/>
                <a:ext cx="1454835" cy="1454835"/>
              </a:xfrm>
              <a:prstGeom prst="ellipse">
                <a:avLst/>
              </a:prstGeom>
              <a:solidFill>
                <a:srgbClr val="0065C0"/>
              </a:solidFill>
              <a:ln cap="flat" cmpd="sng" w="38100">
                <a:solidFill>
                  <a:schemeClr val="lt1"/>
                </a:solidFill>
                <a:prstDash val="solid"/>
                <a:round/>
                <a:headEnd len="sm" w="sm" type="none"/>
                <a:tailEnd len="sm" w="sm" type="none"/>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txBox="1"/>
              <p:nvPr/>
            </p:nvSpPr>
            <p:spPr>
              <a:xfrm>
                <a:off x="5301381" y="2421785"/>
                <a:ext cx="1028723" cy="102872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Font typeface="Helvetica Neue"/>
                  <a:buNone/>
                </a:pPr>
                <a:r>
                  <a:rPr b="1" i="0" lang="en-US" sz="1200" u="none" cap="none" strike="noStrike">
                    <a:solidFill>
                      <a:schemeClr val="lt1"/>
                    </a:solidFill>
                    <a:latin typeface="Helvetica Neue"/>
                    <a:ea typeface="Helvetica Neue"/>
                    <a:cs typeface="Helvetica Neue"/>
                    <a:sym typeface="Helvetica Neue"/>
                  </a:rPr>
                  <a:t>II.</a:t>
                </a:r>
                <a:br>
                  <a:rPr b="1" i="0" lang="en-US" sz="1200" u="none" cap="none" strike="noStrike">
                    <a:solidFill>
                      <a:schemeClr val="lt1"/>
                    </a:solidFill>
                    <a:latin typeface="Helvetica Neue"/>
                    <a:ea typeface="Helvetica Neue"/>
                    <a:cs typeface="Helvetica Neue"/>
                    <a:sym typeface="Helvetica Neue"/>
                  </a:rPr>
                </a:br>
                <a:r>
                  <a:rPr b="1" i="0" lang="en-US" sz="1200" u="none" cap="none" strike="noStrike">
                    <a:solidFill>
                      <a:schemeClr val="lt1"/>
                    </a:solidFill>
                    <a:latin typeface="Helvetica Neue"/>
                    <a:ea typeface="Helvetica Neue"/>
                    <a:cs typeface="Helvetica Neue"/>
                    <a:sym typeface="Helvetica Neue"/>
                  </a:rPr>
                  <a:t>Check your competition</a:t>
                </a:r>
                <a:endParaRPr b="1" i="0" sz="1200" u="none" cap="none" strike="noStrike">
                  <a:solidFill>
                    <a:schemeClr val="lt1"/>
                  </a:solidFill>
                  <a:latin typeface="Helvetica Neue"/>
                  <a:ea typeface="Helvetica Neue"/>
                  <a:cs typeface="Helvetica Neue"/>
                  <a:sym typeface="Helvetica Neue"/>
                </a:endParaRPr>
              </a:p>
            </p:txBody>
          </p:sp>
          <p:sp>
            <p:nvSpPr>
              <p:cNvPr id="184" name="Google Shape;184;p22"/>
              <p:cNvSpPr/>
              <p:nvPr/>
            </p:nvSpPr>
            <p:spPr>
              <a:xfrm>
                <a:off x="2879728" y="4417326"/>
                <a:ext cx="1454835" cy="1454835"/>
              </a:xfrm>
              <a:prstGeom prst="ellipse">
                <a:avLst/>
              </a:prstGeom>
              <a:solidFill>
                <a:srgbClr val="0065C0"/>
              </a:solidFill>
              <a:ln cap="flat" cmpd="sng" w="38100">
                <a:solidFill>
                  <a:schemeClr val="lt1"/>
                </a:solidFill>
                <a:prstDash val="solid"/>
                <a:round/>
                <a:headEnd len="sm" w="sm" type="none"/>
                <a:tailEnd len="sm" w="sm" type="none"/>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txBox="1"/>
              <p:nvPr/>
            </p:nvSpPr>
            <p:spPr>
              <a:xfrm>
                <a:off x="3092784" y="4630382"/>
                <a:ext cx="1028723" cy="102872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Font typeface="Helvetica Neue"/>
                  <a:buNone/>
                </a:pPr>
                <a:r>
                  <a:rPr b="1" i="0" lang="en-US" sz="1200" u="none" cap="none" strike="noStrike">
                    <a:solidFill>
                      <a:schemeClr val="lt1"/>
                    </a:solidFill>
                    <a:latin typeface="Helvetica Neue"/>
                    <a:ea typeface="Helvetica Neue"/>
                    <a:cs typeface="Helvetica Neue"/>
                    <a:sym typeface="Helvetica Neue"/>
                  </a:rPr>
                  <a:t>III.</a:t>
                </a:r>
                <a:br>
                  <a:rPr b="1" i="0" lang="en-US" sz="1200" u="none" cap="none" strike="noStrike">
                    <a:solidFill>
                      <a:schemeClr val="lt1"/>
                    </a:solidFill>
                    <a:latin typeface="Helvetica Neue"/>
                    <a:ea typeface="Helvetica Neue"/>
                    <a:cs typeface="Helvetica Neue"/>
                    <a:sym typeface="Helvetica Neue"/>
                  </a:rPr>
                </a:br>
                <a:r>
                  <a:rPr b="1" i="0" lang="en-US" sz="1200" u="none" cap="none" strike="noStrike">
                    <a:solidFill>
                      <a:schemeClr val="lt1"/>
                    </a:solidFill>
                    <a:latin typeface="Helvetica Neue"/>
                    <a:ea typeface="Helvetica Neue"/>
                    <a:cs typeface="Helvetica Neue"/>
                    <a:sym typeface="Helvetica Neue"/>
                  </a:rPr>
                  <a:t>If you are full and they are empty, raise your price</a:t>
                </a:r>
                <a:endParaRPr b="1" i="0" sz="1200" u="none" cap="none" strike="noStrike">
                  <a:solidFill>
                    <a:schemeClr val="lt1"/>
                  </a:solidFill>
                  <a:latin typeface="Helvetica Neue"/>
                  <a:ea typeface="Helvetica Neue"/>
                  <a:cs typeface="Helvetica Neue"/>
                  <a:sym typeface="Helvetica Neue"/>
                </a:endParaRPr>
              </a:p>
            </p:txBody>
          </p:sp>
          <p:sp>
            <p:nvSpPr>
              <p:cNvPr id="186" name="Google Shape;186;p22"/>
              <p:cNvSpPr/>
              <p:nvPr/>
            </p:nvSpPr>
            <p:spPr>
              <a:xfrm>
                <a:off x="671131" y="2208729"/>
                <a:ext cx="1454835" cy="1454835"/>
              </a:xfrm>
              <a:prstGeom prst="ellipse">
                <a:avLst/>
              </a:prstGeom>
              <a:solidFill>
                <a:srgbClr val="0065C0"/>
              </a:solidFill>
              <a:ln cap="flat" cmpd="sng" w="38100">
                <a:solidFill>
                  <a:schemeClr val="lt1"/>
                </a:solidFill>
                <a:prstDash val="solid"/>
                <a:round/>
                <a:headEnd len="sm" w="sm" type="none"/>
                <a:tailEnd len="sm" w="sm" type="none"/>
              </a:ln>
              <a:effectLst>
                <a:outerShdw rotWithShape="0">
                  <a:srgbClr val="000000">
                    <a:alpha val="49803"/>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txBox="1"/>
              <p:nvPr/>
            </p:nvSpPr>
            <p:spPr>
              <a:xfrm>
                <a:off x="884187" y="2421785"/>
                <a:ext cx="1028723" cy="1028723"/>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Clr>
                    <a:schemeClr val="lt1"/>
                  </a:buClr>
                  <a:buFont typeface="Helvetica Neue"/>
                  <a:buNone/>
                </a:pPr>
                <a:r>
                  <a:rPr b="1" i="0" lang="en-US" sz="1200" u="none" cap="none" strike="noStrike">
                    <a:solidFill>
                      <a:schemeClr val="lt1"/>
                    </a:solidFill>
                    <a:latin typeface="Helvetica Neue"/>
                    <a:ea typeface="Helvetica Neue"/>
                    <a:cs typeface="Helvetica Neue"/>
                    <a:sym typeface="Helvetica Neue"/>
                  </a:rPr>
                  <a:t>IV.</a:t>
                </a:r>
                <a:br>
                  <a:rPr b="1" i="0" lang="en-US" sz="1200" u="none" cap="none" strike="noStrike">
                    <a:solidFill>
                      <a:schemeClr val="lt1"/>
                    </a:solidFill>
                    <a:latin typeface="Helvetica Neue"/>
                    <a:ea typeface="Helvetica Neue"/>
                    <a:cs typeface="Helvetica Neue"/>
                    <a:sym typeface="Helvetica Neue"/>
                  </a:rPr>
                </a:br>
                <a:r>
                  <a:rPr b="1" i="0" lang="en-US" sz="1200" u="none" cap="none" strike="noStrike">
                    <a:solidFill>
                      <a:schemeClr val="lt1"/>
                    </a:solidFill>
                    <a:latin typeface="Helvetica Neue"/>
                    <a:ea typeface="Helvetica Neue"/>
                    <a:cs typeface="Helvetica Neue"/>
                    <a:sym typeface="Helvetica Neue"/>
                  </a:rPr>
                  <a:t>If you are empty and they are full, lower your price</a:t>
                </a:r>
                <a:endParaRPr b="1" i="0" sz="1200" u="none" cap="none" strike="noStrike">
                  <a:solidFill>
                    <a:schemeClr val="lt1"/>
                  </a:solidFill>
                  <a:latin typeface="Helvetica Neue"/>
                  <a:ea typeface="Helvetica Neue"/>
                  <a:cs typeface="Helvetica Neue"/>
                  <a:sym typeface="Helvetica Neue"/>
                </a:endParaRPr>
              </a:p>
            </p:txBody>
          </p:sp>
        </p:grpSp>
        <p:pic>
          <p:nvPicPr>
            <p:cNvPr id="188" name="Google Shape;188;p22"/>
            <p:cNvPicPr preferRelativeResize="0"/>
            <p:nvPr/>
          </p:nvPicPr>
          <p:blipFill rotWithShape="1">
            <a:blip r:embed="rId3">
              <a:alphaModFix/>
            </a:blip>
            <a:srcRect b="0" l="0" r="0" t="0"/>
            <a:stretch/>
          </p:blipFill>
          <p:spPr>
            <a:xfrm>
              <a:off x="8605248" y="5469034"/>
              <a:ext cx="489654" cy="490031"/>
            </a:xfrm>
            <a:prstGeom prst="rect">
              <a:avLst/>
            </a:prstGeom>
            <a:noFill/>
            <a:ln>
              <a:noFill/>
            </a:ln>
          </p:spPr>
        </p:pic>
        <p:pic>
          <p:nvPicPr>
            <p:cNvPr id="189" name="Google Shape;189;p22"/>
            <p:cNvPicPr preferRelativeResize="0"/>
            <p:nvPr/>
          </p:nvPicPr>
          <p:blipFill rotWithShape="1">
            <a:blip r:embed="rId3">
              <a:alphaModFix/>
            </a:blip>
            <a:srcRect b="0" l="0" r="0" t="0"/>
            <a:stretch/>
          </p:blipFill>
          <p:spPr>
            <a:xfrm>
              <a:off x="8605248" y="8592534"/>
              <a:ext cx="489654" cy="490031"/>
            </a:xfrm>
            <a:prstGeom prst="rect">
              <a:avLst/>
            </a:prstGeom>
            <a:noFill/>
            <a:ln>
              <a:noFill/>
            </a:ln>
          </p:spPr>
        </p:pic>
        <p:pic>
          <p:nvPicPr>
            <p:cNvPr id="190" name="Google Shape;190;p22"/>
            <p:cNvPicPr preferRelativeResize="0"/>
            <p:nvPr/>
          </p:nvPicPr>
          <p:blipFill rotWithShape="1">
            <a:blip r:embed="rId3">
              <a:alphaModFix/>
            </a:blip>
            <a:srcRect b="0" l="0" r="0" t="0"/>
            <a:stretch/>
          </p:blipFill>
          <p:spPr>
            <a:xfrm>
              <a:off x="11612189" y="8592534"/>
              <a:ext cx="489654" cy="490031"/>
            </a:xfrm>
            <a:prstGeom prst="rect">
              <a:avLst/>
            </a:prstGeom>
            <a:noFill/>
            <a:ln>
              <a:noFill/>
            </a:ln>
          </p:spPr>
        </p:pic>
        <p:pic>
          <p:nvPicPr>
            <p:cNvPr id="191" name="Google Shape;191;p22"/>
            <p:cNvPicPr preferRelativeResize="0"/>
            <p:nvPr/>
          </p:nvPicPr>
          <p:blipFill rotWithShape="1">
            <a:blip r:embed="rId3">
              <a:alphaModFix/>
            </a:blip>
            <a:srcRect b="0" l="0" r="0" t="0"/>
            <a:stretch/>
          </p:blipFill>
          <p:spPr>
            <a:xfrm>
              <a:off x="11612189" y="5469034"/>
              <a:ext cx="489654" cy="49003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p:nvPr/>
        </p:nvSpPr>
        <p:spPr>
          <a:xfrm>
            <a:off x="3174305" y="5092700"/>
            <a:ext cx="13972383" cy="4959119"/>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The Right Price</a:t>
            </a:r>
            <a:endParaRPr/>
          </a:p>
          <a:p>
            <a:pPr indent="-352777" lvl="0" marL="352777" marR="0" rtl="0" algn="l">
              <a:lnSpc>
                <a:spcPct val="120000"/>
              </a:lnSpc>
              <a:spcBef>
                <a:spcPts val="800"/>
              </a:spcBef>
              <a:spcAft>
                <a:spcPts val="0"/>
              </a:spcAft>
              <a:buClr>
                <a:srgbClr val="000000"/>
              </a:buClr>
              <a:buSzPts val="2000"/>
              <a:buFont typeface="Helvetica Neue"/>
              <a:buAutoNum type="arabicPeriod"/>
            </a:pPr>
            <a:r>
              <a:rPr b="0" i="0" lang="en-US" sz="2000" u="none" cap="none" strike="noStrike">
                <a:solidFill>
                  <a:srgbClr val="000000"/>
                </a:solidFill>
                <a:latin typeface="Helvetica Neue"/>
                <a:ea typeface="Helvetica Neue"/>
                <a:cs typeface="Helvetica Neue"/>
                <a:sym typeface="Helvetica Neue"/>
              </a:rPr>
              <a:t>The Right Pricing does not mean that travel will become unaffordable.</a:t>
            </a:r>
            <a:br>
              <a:rPr b="0" i="0" lang="en-US" sz="20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352777" lvl="0" marL="352777" marR="0" rtl="0" algn="l">
              <a:lnSpc>
                <a:spcPct val="120000"/>
              </a:lnSpc>
              <a:spcBef>
                <a:spcPts val="800"/>
              </a:spcBef>
              <a:spcAft>
                <a:spcPts val="0"/>
              </a:spcAft>
              <a:buClr>
                <a:srgbClr val="000000"/>
              </a:buClr>
              <a:buSzPts val="2000"/>
              <a:buFont typeface="Helvetica Neue"/>
              <a:buAutoNum type="arabicPeriod"/>
            </a:pPr>
            <a:r>
              <a:rPr b="0" i="0" lang="en-US" sz="2000" u="none" cap="none" strike="noStrike">
                <a:solidFill>
                  <a:srgbClr val="000000"/>
                </a:solidFill>
                <a:latin typeface="Helvetica Neue"/>
                <a:ea typeface="Helvetica Neue"/>
                <a:cs typeface="Helvetica Neue"/>
                <a:sym typeface="Helvetica Neue"/>
              </a:rPr>
              <a:t>As drivers adapt to the higher money cost of parking and the lower time cost of driving:</a:t>
            </a:r>
            <a:endParaRPr/>
          </a:p>
          <a:p>
            <a:pPr indent="-246943" lvl="1" marL="6914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	They can reduce the parking duration.</a:t>
            </a:r>
            <a:endParaRPr/>
          </a:p>
          <a:p>
            <a:pPr indent="-246943" lvl="1" marL="6914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They can carpool and split the cost of parking.</a:t>
            </a:r>
            <a:endParaRPr/>
          </a:p>
          <a:p>
            <a:pPr indent="-246943" lvl="1" marL="6914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They can park off-street.</a:t>
            </a:r>
            <a:endParaRPr/>
          </a:p>
          <a:p>
            <a:pPr indent="-246943" lvl="1" marL="6914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They can divert some trips to off-peak hours when parking is cheaper. </a:t>
            </a:r>
            <a:endParaRPr/>
          </a:p>
          <a:p>
            <a:pPr indent="-246943" lvl="1" marL="6914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	They can make more trips by public transit, cycling, and walking. </a:t>
            </a:r>
            <a:br>
              <a:rPr b="0" i="0" lang="en-US" sz="20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352777" lvl="0" marL="352777" marR="0" rtl="0" algn="l">
              <a:lnSpc>
                <a:spcPct val="120000"/>
              </a:lnSpc>
              <a:spcBef>
                <a:spcPts val="800"/>
              </a:spcBef>
              <a:spcAft>
                <a:spcPts val="0"/>
              </a:spcAft>
              <a:buClr>
                <a:srgbClr val="000000"/>
              </a:buClr>
              <a:buSzPts val="2000"/>
              <a:buFont typeface="Helvetica Neue"/>
              <a:buAutoNum type="arabicPeriod"/>
            </a:pPr>
            <a:r>
              <a:rPr b="0" i="0" lang="en-US" sz="2000" u="none" cap="none" strike="noStrike">
                <a:solidFill>
                  <a:srgbClr val="000000"/>
                </a:solidFill>
                <a:latin typeface="Helvetica Neue"/>
                <a:ea typeface="Helvetica Neue"/>
                <a:cs typeface="Helvetica Neue"/>
                <a:sym typeface="Helvetica Neue"/>
              </a:rPr>
              <a:t>Each strategy reduces peak-hour parking use. Diverting trips to walking, cycling, vehicles sharing and public transit reduces vehicle travel without reducing human travel.</a:t>
            </a:r>
            <a:endParaRPr/>
          </a:p>
        </p:txBody>
      </p:sp>
      <p:sp>
        <p:nvSpPr>
          <p:cNvPr id="197" name="Google Shape;197;p23"/>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
        <p:nvSpPr>
          <p:cNvPr id="198" name="Google Shape;198;p23"/>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p:nvPr/>
        </p:nvSpPr>
        <p:spPr>
          <a:xfrm>
            <a:off x="3173380" y="5080000"/>
            <a:ext cx="4831444" cy="4958673"/>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Various modern instruments and tools can be used for charging variable price, control over parking space occupancy and  drivers notification </a:t>
            </a:r>
            <a:endParaRPr/>
          </a:p>
          <a:p>
            <a:pPr indent="0" lvl="0" marL="0" marR="0" rtl="0" algn="l">
              <a:lnSpc>
                <a:spcPct val="120000"/>
              </a:lnSpc>
              <a:spcBef>
                <a:spcPts val="8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  </a:t>
            </a:r>
            <a:endParaRPr b="1" i="0" sz="1400" u="none" cap="none" strike="noStrike">
              <a:solidFill>
                <a:srgbClr val="000000"/>
              </a:solidFill>
              <a:latin typeface="Helvetica Neue"/>
              <a:ea typeface="Helvetica Neue"/>
              <a:cs typeface="Helvetica Neue"/>
              <a:sym typeface="Helvetica Neue"/>
            </a:endParaRPr>
          </a:p>
        </p:txBody>
      </p:sp>
      <p:grpSp>
        <p:nvGrpSpPr>
          <p:cNvPr id="204" name="Google Shape;204;p24"/>
          <p:cNvGrpSpPr/>
          <p:nvPr/>
        </p:nvGrpSpPr>
        <p:grpSpPr>
          <a:xfrm>
            <a:off x="8276483" y="5080000"/>
            <a:ext cx="4856844" cy="2159000"/>
            <a:chOff x="0" y="0"/>
            <a:chExt cx="4856843" cy="2159000"/>
          </a:xfrm>
        </p:grpSpPr>
        <p:pic>
          <p:nvPicPr>
            <p:cNvPr descr="Снимок экрана 2016-07-09 в 13.40.11.png" id="205" name="Google Shape;205;p24"/>
            <p:cNvPicPr preferRelativeResize="0"/>
            <p:nvPr/>
          </p:nvPicPr>
          <p:blipFill rotWithShape="1">
            <a:blip r:embed="rId3">
              <a:alphaModFix/>
            </a:blip>
            <a:srcRect b="12985" l="4933" r="9793" t="1742"/>
            <a:stretch/>
          </p:blipFill>
          <p:spPr>
            <a:xfrm>
              <a:off x="0" y="0"/>
              <a:ext cx="2873900" cy="2154633"/>
            </a:xfrm>
            <a:prstGeom prst="rect">
              <a:avLst/>
            </a:prstGeom>
            <a:noFill/>
            <a:ln>
              <a:noFill/>
            </a:ln>
          </p:spPr>
        </p:pic>
        <p:pic>
          <p:nvPicPr>
            <p:cNvPr id="206" name="Google Shape;206;p24"/>
            <p:cNvPicPr preferRelativeResize="0"/>
            <p:nvPr/>
          </p:nvPicPr>
          <p:blipFill rotWithShape="1">
            <a:blip r:embed="rId4">
              <a:alphaModFix/>
            </a:blip>
            <a:srcRect b="0" l="0" r="0" t="0"/>
            <a:stretch/>
          </p:blipFill>
          <p:spPr>
            <a:xfrm>
              <a:off x="2470644" y="0"/>
              <a:ext cx="1437205" cy="2159000"/>
            </a:xfrm>
            <a:prstGeom prst="rect">
              <a:avLst/>
            </a:prstGeom>
            <a:noFill/>
            <a:ln>
              <a:noFill/>
            </a:ln>
          </p:spPr>
        </p:pic>
        <p:pic>
          <p:nvPicPr>
            <p:cNvPr id="207" name="Google Shape;207;p24"/>
            <p:cNvPicPr preferRelativeResize="0"/>
            <p:nvPr/>
          </p:nvPicPr>
          <p:blipFill rotWithShape="1">
            <a:blip r:embed="rId5">
              <a:alphaModFix/>
            </a:blip>
            <a:srcRect b="0" l="0" r="0" t="0"/>
            <a:stretch/>
          </p:blipFill>
          <p:spPr>
            <a:xfrm>
              <a:off x="3903798" y="0"/>
              <a:ext cx="953045" cy="2159000"/>
            </a:xfrm>
            <a:prstGeom prst="rect">
              <a:avLst/>
            </a:prstGeom>
            <a:noFill/>
            <a:ln>
              <a:noFill/>
            </a:ln>
          </p:spPr>
        </p:pic>
      </p:grpSp>
      <p:sp>
        <p:nvSpPr>
          <p:cNvPr id="208" name="Google Shape;208;p24"/>
          <p:cNvSpPr/>
          <p:nvPr/>
        </p:nvSpPr>
        <p:spPr>
          <a:xfrm>
            <a:off x="3185654" y="7745829"/>
            <a:ext cx="13960718" cy="2159001"/>
          </a:xfrm>
          <a:prstGeom prst="rect">
            <a:avLst/>
          </a:prstGeom>
          <a:noFill/>
          <a:ln>
            <a:noFill/>
          </a:ln>
        </p:spPr>
        <p:txBody>
          <a:bodyPr anchorCtr="0" anchor="t" bIns="29425" lIns="29425" spcFirstLastPara="1" rIns="29425" wrap="square" tIns="29425">
            <a:noAutofit/>
          </a:bodyPr>
          <a:lstStyle/>
          <a:p>
            <a:pPr indent="-197555" lvl="0" marL="197555"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Credit Card payment accepting - PA DSS validated</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Coin validation technology</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Solar panel charged battery with long lasting back battery pack</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Remotely monitor and scheduled profile/rate changes</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Large front display</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Individual parking space sensors that gather and transmits information for management, payment and compliance monitoring</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Different SW Parking Platforms</a:t>
            </a:r>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nvGrpSpPr>
          <p:cNvPr id="209" name="Google Shape;209;p24"/>
          <p:cNvGrpSpPr/>
          <p:nvPr/>
        </p:nvGrpSpPr>
        <p:grpSpPr>
          <a:xfrm>
            <a:off x="13344159" y="5085506"/>
            <a:ext cx="1736370" cy="2159001"/>
            <a:chOff x="0" y="0"/>
            <a:chExt cx="1736369" cy="2159000"/>
          </a:xfrm>
        </p:grpSpPr>
        <p:pic>
          <p:nvPicPr>
            <p:cNvPr id="210" name="Google Shape;210;p24"/>
            <p:cNvPicPr preferRelativeResize="0"/>
            <p:nvPr/>
          </p:nvPicPr>
          <p:blipFill rotWithShape="1">
            <a:blip r:embed="rId6">
              <a:alphaModFix/>
            </a:blip>
            <a:srcRect b="0" l="0" r="0" t="0"/>
            <a:stretch/>
          </p:blipFill>
          <p:spPr>
            <a:xfrm>
              <a:off x="0" y="1047724"/>
              <a:ext cx="1736369" cy="1111276"/>
            </a:xfrm>
            <a:prstGeom prst="rect">
              <a:avLst/>
            </a:prstGeom>
            <a:noFill/>
            <a:ln>
              <a:noFill/>
            </a:ln>
          </p:spPr>
        </p:pic>
        <p:pic>
          <p:nvPicPr>
            <p:cNvPr id="211" name="Google Shape;211;p24"/>
            <p:cNvPicPr preferRelativeResize="0"/>
            <p:nvPr/>
          </p:nvPicPr>
          <p:blipFill rotWithShape="1">
            <a:blip r:embed="rId7">
              <a:alphaModFix/>
            </a:blip>
            <a:srcRect b="0" l="0" r="0" t="0"/>
            <a:stretch/>
          </p:blipFill>
          <p:spPr>
            <a:xfrm>
              <a:off x="0" y="0"/>
              <a:ext cx="1736369" cy="1044361"/>
            </a:xfrm>
            <a:prstGeom prst="rect">
              <a:avLst/>
            </a:prstGeom>
            <a:noFill/>
            <a:ln>
              <a:noFill/>
            </a:ln>
          </p:spPr>
        </p:pic>
      </p:grpSp>
      <p:pic>
        <p:nvPicPr>
          <p:cNvPr id="212" name="Google Shape;212;p24"/>
          <p:cNvPicPr preferRelativeResize="0"/>
          <p:nvPr/>
        </p:nvPicPr>
        <p:blipFill rotWithShape="1">
          <a:blip r:embed="rId8">
            <a:alphaModFix/>
          </a:blip>
          <a:srcRect b="0" l="0" r="0" t="0"/>
          <a:stretch/>
        </p:blipFill>
        <p:spPr>
          <a:xfrm>
            <a:off x="14936584" y="5074146"/>
            <a:ext cx="1448396" cy="2159001"/>
          </a:xfrm>
          <a:prstGeom prst="rect">
            <a:avLst/>
          </a:prstGeom>
          <a:noFill/>
          <a:ln>
            <a:noFill/>
          </a:ln>
        </p:spPr>
      </p:pic>
      <p:sp>
        <p:nvSpPr>
          <p:cNvPr id="213" name="Google Shape;213;p24"/>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How would the cities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charge variable price? </a:t>
            </a:r>
            <a:endParaRPr/>
          </a:p>
        </p:txBody>
      </p:sp>
      <p:sp>
        <p:nvSpPr>
          <p:cNvPr id="214" name="Google Shape;214;p24"/>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How would the cities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charge variable price? </a:t>
            </a:r>
            <a:endParaRPr/>
          </a:p>
        </p:txBody>
      </p:sp>
      <p:grpSp>
        <p:nvGrpSpPr>
          <p:cNvPr id="220" name="Google Shape;220;p25"/>
          <p:cNvGrpSpPr/>
          <p:nvPr/>
        </p:nvGrpSpPr>
        <p:grpSpPr>
          <a:xfrm>
            <a:off x="3174343" y="5080000"/>
            <a:ext cx="4856844" cy="2159000"/>
            <a:chOff x="0" y="0"/>
            <a:chExt cx="4856843" cy="2159000"/>
          </a:xfrm>
        </p:grpSpPr>
        <p:pic>
          <p:nvPicPr>
            <p:cNvPr descr="Снимок экрана 2016-07-09 в 13.40.11.png" id="221" name="Google Shape;221;p25"/>
            <p:cNvPicPr preferRelativeResize="0"/>
            <p:nvPr/>
          </p:nvPicPr>
          <p:blipFill rotWithShape="1">
            <a:blip r:embed="rId3">
              <a:alphaModFix/>
            </a:blip>
            <a:srcRect b="10448" l="5920" r="5919" t="1391"/>
            <a:stretch/>
          </p:blipFill>
          <p:spPr>
            <a:xfrm>
              <a:off x="0" y="0"/>
              <a:ext cx="2879725" cy="2159000"/>
            </a:xfrm>
            <a:prstGeom prst="rect">
              <a:avLst/>
            </a:prstGeom>
            <a:noFill/>
            <a:ln>
              <a:noFill/>
            </a:ln>
          </p:spPr>
        </p:pic>
        <p:pic>
          <p:nvPicPr>
            <p:cNvPr id="222" name="Google Shape;222;p25"/>
            <p:cNvPicPr preferRelativeResize="0"/>
            <p:nvPr/>
          </p:nvPicPr>
          <p:blipFill rotWithShape="1">
            <a:blip r:embed="rId4">
              <a:alphaModFix/>
            </a:blip>
            <a:srcRect b="0" l="0" r="0" t="0"/>
            <a:stretch/>
          </p:blipFill>
          <p:spPr>
            <a:xfrm>
              <a:off x="2470644" y="0"/>
              <a:ext cx="1437205" cy="2159000"/>
            </a:xfrm>
            <a:prstGeom prst="rect">
              <a:avLst/>
            </a:prstGeom>
            <a:noFill/>
            <a:ln>
              <a:noFill/>
            </a:ln>
          </p:spPr>
        </p:pic>
        <p:pic>
          <p:nvPicPr>
            <p:cNvPr id="223" name="Google Shape;223;p25"/>
            <p:cNvPicPr preferRelativeResize="0"/>
            <p:nvPr/>
          </p:nvPicPr>
          <p:blipFill rotWithShape="1">
            <a:blip r:embed="rId5">
              <a:alphaModFix/>
            </a:blip>
            <a:srcRect b="0" l="0" r="0" t="0"/>
            <a:stretch/>
          </p:blipFill>
          <p:spPr>
            <a:xfrm>
              <a:off x="3903798" y="0"/>
              <a:ext cx="953045" cy="2159000"/>
            </a:xfrm>
            <a:prstGeom prst="rect">
              <a:avLst/>
            </a:prstGeom>
            <a:noFill/>
            <a:ln>
              <a:noFill/>
            </a:ln>
          </p:spPr>
        </p:pic>
      </p:grpSp>
      <p:sp>
        <p:nvSpPr>
          <p:cNvPr id="224" name="Google Shape;224;p25"/>
          <p:cNvSpPr/>
          <p:nvPr/>
        </p:nvSpPr>
        <p:spPr>
          <a:xfrm>
            <a:off x="9271000" y="5080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a:t>
            </a:r>
            <a:endParaRPr b="1" i="0" sz="1400" u="none" cap="none" strike="noStrike">
              <a:solidFill>
                <a:srgbClr val="000000"/>
              </a:solidFill>
              <a:latin typeface="Helvetica Neue"/>
              <a:ea typeface="Helvetica Neue"/>
              <a:cs typeface="Helvetica Neue"/>
              <a:sym typeface="Helvetica Neue"/>
            </a:endParaRPr>
          </a:p>
        </p:txBody>
      </p:sp>
      <p:sp>
        <p:nvSpPr>
          <p:cNvPr id="225" name="Google Shape;225;p25"/>
          <p:cNvSpPr/>
          <p:nvPr/>
        </p:nvSpPr>
        <p:spPr>
          <a:xfrm>
            <a:off x="11303000" y="5080000"/>
            <a:ext cx="4856843" cy="3447951"/>
          </a:xfrm>
          <a:prstGeom prst="rect">
            <a:avLst/>
          </a:prstGeom>
          <a:noFill/>
          <a:ln>
            <a:noFill/>
          </a:ln>
        </p:spPr>
        <p:txBody>
          <a:bodyPr anchorCtr="0" anchor="t" bIns="29425" lIns="29425" spcFirstLastPara="1" rIns="29425" wrap="square" tIns="29425">
            <a:noAutofit/>
          </a:bodyPr>
          <a:lstStyle/>
          <a:p>
            <a:pPr indent="-254000" lvl="0" marL="254000"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Variable pricing available</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Credit card payment accepting </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Screen for driver notification</a:t>
            </a:r>
            <a:endParaRPr/>
          </a:p>
        </p:txBody>
      </p:sp>
      <p:sp>
        <p:nvSpPr>
          <p:cNvPr id="226" name="Google Shape;226;p25"/>
          <p:cNvSpPr/>
          <p:nvPr/>
        </p:nvSpPr>
        <p:spPr>
          <a:xfrm>
            <a:off x="9271000" y="67564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Disadvantages  </a:t>
            </a:r>
            <a:endParaRPr b="1" i="0" sz="1400" u="none" cap="none" strike="noStrike">
              <a:solidFill>
                <a:srgbClr val="000000"/>
              </a:solidFill>
              <a:latin typeface="Helvetica Neue"/>
              <a:ea typeface="Helvetica Neue"/>
              <a:cs typeface="Helvetica Neue"/>
              <a:sym typeface="Helvetica Neue"/>
            </a:endParaRPr>
          </a:p>
        </p:txBody>
      </p:sp>
      <p:sp>
        <p:nvSpPr>
          <p:cNvPr id="227" name="Google Shape;227;p25"/>
          <p:cNvSpPr/>
          <p:nvPr/>
        </p:nvSpPr>
        <p:spPr>
          <a:xfrm>
            <a:off x="11303000" y="6743700"/>
            <a:ext cx="4856843" cy="3906937"/>
          </a:xfrm>
          <a:prstGeom prst="rect">
            <a:avLst/>
          </a:prstGeom>
          <a:noFill/>
          <a:ln>
            <a:noFill/>
          </a:ln>
        </p:spPr>
        <p:txBody>
          <a:bodyPr anchorCtr="0" anchor="t" bIns="29425" lIns="29425" spcFirstLastPara="1" rIns="29425" wrap="square" tIns="29425">
            <a:noAutofit/>
          </a:bodyPr>
          <a:lstStyle/>
          <a:p>
            <a:pPr indent="-254000" lvl="0" marL="254000"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No flexibility </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No remote payment available</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No occupancy and compliance monitoring</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No regulation of space availability </a:t>
            </a:r>
            <a:endParaRPr/>
          </a:p>
          <a:p>
            <a:pPr indent="-254000" lvl="0" marL="2540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Expensive (high cost investment, maintenance and cash collection required)</a:t>
            </a:r>
            <a:endParaRPr b="1" i="0" sz="1400" u="none" cap="none" strike="noStrike">
              <a:solidFill>
                <a:srgbClr val="000000"/>
              </a:solidFill>
              <a:latin typeface="Helvetica Neue"/>
              <a:ea typeface="Helvetica Neue"/>
              <a:cs typeface="Helvetica Neue"/>
              <a:sym typeface="Helvetica Neue"/>
            </a:endParaRPr>
          </a:p>
        </p:txBody>
      </p:sp>
      <p:sp>
        <p:nvSpPr>
          <p:cNvPr id="228" name="Google Shape;228;p25"/>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6"/>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How would the cities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charge variable price? </a:t>
            </a:r>
            <a:endParaRPr/>
          </a:p>
        </p:txBody>
      </p:sp>
      <p:sp>
        <p:nvSpPr>
          <p:cNvPr id="234" name="Google Shape;234;p26"/>
          <p:cNvSpPr/>
          <p:nvPr/>
        </p:nvSpPr>
        <p:spPr>
          <a:xfrm>
            <a:off x="9271000" y="5080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a:t>
            </a:r>
            <a:endParaRPr b="1" i="0" sz="1400" u="none" cap="none" strike="noStrike">
              <a:solidFill>
                <a:srgbClr val="000000"/>
              </a:solidFill>
              <a:latin typeface="Helvetica Neue"/>
              <a:ea typeface="Helvetica Neue"/>
              <a:cs typeface="Helvetica Neue"/>
              <a:sym typeface="Helvetica Neue"/>
            </a:endParaRPr>
          </a:p>
        </p:txBody>
      </p:sp>
      <p:sp>
        <p:nvSpPr>
          <p:cNvPr id="235" name="Google Shape;235;p26"/>
          <p:cNvSpPr/>
          <p:nvPr/>
        </p:nvSpPr>
        <p:spPr>
          <a:xfrm>
            <a:off x="11303000" y="5080000"/>
            <a:ext cx="4729099" cy="3447951"/>
          </a:xfrm>
          <a:prstGeom prst="rect">
            <a:avLst/>
          </a:prstGeom>
          <a:noFill/>
          <a:ln>
            <a:noFill/>
          </a:ln>
        </p:spPr>
        <p:txBody>
          <a:bodyPr anchorCtr="0" anchor="t" bIns="29425" lIns="29425" spcFirstLastPara="1" rIns="29425" wrap="square" tIns="29425">
            <a:noAutofit/>
          </a:bodyPr>
          <a:lstStyle/>
          <a:p>
            <a:pPr indent="-209901" lvl="0" marL="209901"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Reduce the motorist frustration</a:t>
            </a:r>
            <a:endParaRPr/>
          </a:p>
          <a:p>
            <a:pPr indent="-209901" lvl="0" marL="209901"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Optimize parking utilization</a:t>
            </a:r>
            <a:endParaRPr/>
          </a:p>
          <a:p>
            <a:pPr indent="-209901" lvl="0" marL="209901"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Real time overview of individual parking occupation  </a:t>
            </a:r>
            <a:endParaRPr/>
          </a:p>
          <a:p>
            <a:pPr indent="-209901" lvl="0" marL="209901"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Overstay enforcement easy to detect </a:t>
            </a:r>
            <a:endParaRPr/>
          </a:p>
        </p:txBody>
      </p:sp>
      <p:sp>
        <p:nvSpPr>
          <p:cNvPr id="236" name="Google Shape;236;p26"/>
          <p:cNvSpPr/>
          <p:nvPr/>
        </p:nvSpPr>
        <p:spPr>
          <a:xfrm>
            <a:off x="9271000" y="77724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Disadvantages  </a:t>
            </a:r>
            <a:endParaRPr b="1" i="0" sz="1400" u="none" cap="none" strike="noStrike">
              <a:solidFill>
                <a:srgbClr val="000000"/>
              </a:solidFill>
              <a:latin typeface="Helvetica Neue"/>
              <a:ea typeface="Helvetica Neue"/>
              <a:cs typeface="Helvetica Neue"/>
              <a:sym typeface="Helvetica Neue"/>
            </a:endParaRPr>
          </a:p>
        </p:txBody>
      </p:sp>
      <p:sp>
        <p:nvSpPr>
          <p:cNvPr id="237" name="Google Shape;237;p26"/>
          <p:cNvSpPr/>
          <p:nvPr/>
        </p:nvSpPr>
        <p:spPr>
          <a:xfrm>
            <a:off x="11303000" y="7759700"/>
            <a:ext cx="4856843" cy="3906937"/>
          </a:xfrm>
          <a:prstGeom prst="rect">
            <a:avLst/>
          </a:prstGeom>
          <a:noFill/>
          <a:ln>
            <a:noFill/>
          </a:ln>
        </p:spPr>
        <p:txBody>
          <a:bodyPr anchorCtr="0" anchor="t" bIns="29425" lIns="29425" spcFirstLastPara="1" rIns="29425" wrap="square" tIns="29425">
            <a:noAutofit/>
          </a:bodyPr>
          <a:lstStyle/>
          <a:p>
            <a:pPr indent="-197555" lvl="0" marL="197555"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Battery required </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No regulation of space availability </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Investments to the equipment and technical support</a:t>
            </a:r>
            <a:endParaRPr/>
          </a:p>
        </p:txBody>
      </p:sp>
      <p:grpSp>
        <p:nvGrpSpPr>
          <p:cNvPr id="238" name="Google Shape;238;p26"/>
          <p:cNvGrpSpPr/>
          <p:nvPr/>
        </p:nvGrpSpPr>
        <p:grpSpPr>
          <a:xfrm>
            <a:off x="3169541" y="5079998"/>
            <a:ext cx="4831446" cy="4825647"/>
            <a:chOff x="-1" y="-762001"/>
            <a:chExt cx="4831445" cy="4825645"/>
          </a:xfrm>
        </p:grpSpPr>
        <p:pic>
          <p:nvPicPr>
            <p:cNvPr id="239" name="Google Shape;239;p26"/>
            <p:cNvPicPr preferRelativeResize="0"/>
            <p:nvPr/>
          </p:nvPicPr>
          <p:blipFill rotWithShape="1">
            <a:blip r:embed="rId3">
              <a:alphaModFix/>
            </a:blip>
            <a:srcRect b="314" l="338" r="338" t="8473"/>
            <a:stretch/>
          </p:blipFill>
          <p:spPr>
            <a:xfrm>
              <a:off x="-1" y="-762001"/>
              <a:ext cx="4831445" cy="2668617"/>
            </a:xfrm>
            <a:prstGeom prst="rect">
              <a:avLst/>
            </a:prstGeom>
            <a:noFill/>
            <a:ln>
              <a:noFill/>
            </a:ln>
          </p:spPr>
        </p:pic>
        <p:pic>
          <p:nvPicPr>
            <p:cNvPr id="240" name="Google Shape;240;p26"/>
            <p:cNvPicPr preferRelativeResize="0"/>
            <p:nvPr/>
          </p:nvPicPr>
          <p:blipFill rotWithShape="1">
            <a:blip r:embed="rId4">
              <a:alphaModFix/>
            </a:blip>
            <a:srcRect b="1301" l="274" r="397" t="27801"/>
            <a:stretch/>
          </p:blipFill>
          <p:spPr>
            <a:xfrm>
              <a:off x="0" y="1866608"/>
              <a:ext cx="4831432" cy="2197036"/>
            </a:xfrm>
            <a:prstGeom prst="rect">
              <a:avLst/>
            </a:prstGeom>
            <a:noFill/>
            <a:ln>
              <a:noFill/>
            </a:ln>
          </p:spPr>
        </p:pic>
      </p:grpSp>
      <p:sp>
        <p:nvSpPr>
          <p:cNvPr id="241" name="Google Shape;241;p26"/>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9"/>
          <p:cNvPicPr preferRelativeResize="0"/>
          <p:nvPr/>
        </p:nvPicPr>
        <p:blipFill rotWithShape="1">
          <a:blip r:embed="rId3">
            <a:alphaModFix/>
          </a:blip>
          <a:srcRect b="0" l="0" r="0" t="0"/>
          <a:stretch/>
        </p:blipFill>
        <p:spPr>
          <a:xfrm>
            <a:off x="-1" y="0"/>
            <a:ext cx="18288001" cy="11430001"/>
          </a:xfrm>
          <a:prstGeom prst="rect">
            <a:avLst/>
          </a:prstGeom>
          <a:noFill/>
          <a:ln>
            <a:noFill/>
          </a:ln>
        </p:spPr>
      </p:pic>
      <p:grpSp>
        <p:nvGrpSpPr>
          <p:cNvPr id="59" name="Google Shape;59;p9"/>
          <p:cNvGrpSpPr/>
          <p:nvPr/>
        </p:nvGrpSpPr>
        <p:grpSpPr>
          <a:xfrm>
            <a:off x="16410395" y="783673"/>
            <a:ext cx="711201" cy="711201"/>
            <a:chOff x="0" y="0"/>
            <a:chExt cx="711200" cy="711200"/>
          </a:xfrm>
        </p:grpSpPr>
        <p:sp>
          <p:nvSpPr>
            <p:cNvPr id="60" name="Google Shape;60;p9"/>
            <p:cNvSpPr/>
            <p:nvPr/>
          </p:nvSpPr>
          <p:spPr>
            <a:xfrm>
              <a:off x="0" y="0"/>
              <a:ext cx="711200" cy="711200"/>
            </a:xfrm>
            <a:prstGeom prst="ellipse">
              <a:avLst/>
            </a:prstGeom>
            <a:solidFill>
              <a:srgbClr val="FFFFFF"/>
            </a:solid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61" name="Google Shape;61;p9"/>
            <p:cNvPicPr preferRelativeResize="0"/>
            <p:nvPr/>
          </p:nvPicPr>
          <p:blipFill rotWithShape="1">
            <a:blip r:embed="rId4">
              <a:alphaModFix/>
            </a:blip>
            <a:srcRect b="0" l="0" r="0" t="0"/>
            <a:stretch/>
          </p:blipFill>
          <p:spPr>
            <a:xfrm>
              <a:off x="2062" y="112731"/>
              <a:ext cx="697142" cy="555282"/>
            </a:xfrm>
            <a:prstGeom prst="rect">
              <a:avLst/>
            </a:prstGeom>
            <a:noFill/>
            <a:ln>
              <a:noFill/>
            </a:ln>
          </p:spPr>
        </p:pic>
      </p:grpSp>
      <p:sp>
        <p:nvSpPr>
          <p:cNvPr id="62" name="Google Shape;62;p9"/>
          <p:cNvSpPr/>
          <p:nvPr/>
        </p:nvSpPr>
        <p:spPr>
          <a:xfrm>
            <a:off x="1143000" y="6350000"/>
            <a:ext cx="4065323"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The World around us</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How would the cities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charge variable price? </a:t>
            </a:r>
            <a:endParaRPr/>
          </a:p>
        </p:txBody>
      </p:sp>
      <p:sp>
        <p:nvSpPr>
          <p:cNvPr id="247" name="Google Shape;247;p27"/>
          <p:cNvSpPr/>
          <p:nvPr/>
        </p:nvSpPr>
        <p:spPr>
          <a:xfrm>
            <a:off x="11303000" y="5080000"/>
            <a:ext cx="4729099" cy="3447951"/>
          </a:xfrm>
          <a:prstGeom prst="rect">
            <a:avLst/>
          </a:prstGeom>
          <a:noFill/>
          <a:ln>
            <a:noFill/>
          </a:ln>
        </p:spPr>
        <p:txBody>
          <a:bodyPr anchorCtr="0" anchor="t" bIns="29425" lIns="29425" spcFirstLastPara="1" rIns="29425" wrap="square" tIns="29425">
            <a:noAutofit/>
          </a:bodyPr>
          <a:lstStyle/>
          <a:p>
            <a:pPr indent="-222250" lvl="0" marL="222250"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Remote control over parking session</a:t>
            </a:r>
            <a:endParaRPr/>
          </a:p>
          <a:p>
            <a:pPr indent="-222250" lvl="0" marL="222250"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API integration of modern instruments like park meters, sensors, other</a:t>
            </a:r>
            <a:endParaRPr/>
          </a:p>
          <a:p>
            <a:pPr indent="-222250" lvl="0" marL="222250"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Various payment methods availability</a:t>
            </a:r>
            <a:endParaRPr/>
          </a:p>
          <a:p>
            <a:pPr indent="-222250" lvl="0" marL="222250"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Easy to register and to use, navigation and information</a:t>
            </a:r>
            <a:endParaRPr/>
          </a:p>
          <a:p>
            <a:pPr indent="-222250" lvl="0" marL="222250"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Different type of reports  </a:t>
            </a:r>
            <a:endParaRPr/>
          </a:p>
        </p:txBody>
      </p:sp>
      <p:sp>
        <p:nvSpPr>
          <p:cNvPr id="248" name="Google Shape;248;p27"/>
          <p:cNvSpPr/>
          <p:nvPr/>
        </p:nvSpPr>
        <p:spPr>
          <a:xfrm>
            <a:off x="9271000" y="78994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Disadvantages  </a:t>
            </a:r>
            <a:endParaRPr b="1" i="0" sz="1400" u="none" cap="none" strike="noStrike">
              <a:solidFill>
                <a:srgbClr val="000000"/>
              </a:solidFill>
              <a:latin typeface="Helvetica Neue"/>
              <a:ea typeface="Helvetica Neue"/>
              <a:cs typeface="Helvetica Neue"/>
              <a:sym typeface="Helvetica Neue"/>
            </a:endParaRPr>
          </a:p>
        </p:txBody>
      </p:sp>
      <p:sp>
        <p:nvSpPr>
          <p:cNvPr id="249" name="Google Shape;249;p27"/>
          <p:cNvSpPr/>
          <p:nvPr/>
        </p:nvSpPr>
        <p:spPr>
          <a:xfrm>
            <a:off x="11303000" y="7886700"/>
            <a:ext cx="4856843" cy="2024857"/>
          </a:xfrm>
          <a:prstGeom prst="rect">
            <a:avLst/>
          </a:prstGeom>
          <a:noFill/>
          <a:ln>
            <a:noFill/>
          </a:ln>
        </p:spPr>
        <p:txBody>
          <a:bodyPr anchorCtr="0" anchor="t" bIns="29425" lIns="29425" spcFirstLastPara="1" rIns="29425" wrap="square" tIns="29425">
            <a:noAutofit/>
          </a:bodyPr>
          <a:lstStyle/>
          <a:p>
            <a:pPr indent="-342900" lvl="0" marL="342900" marR="0" rtl="0" algn="l">
              <a:lnSpc>
                <a:spcPct val="120000"/>
              </a:lnSpc>
              <a:spcBef>
                <a:spcPts val="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No Algorithm of Right Price calculation. </a:t>
            </a:r>
            <a:endParaRPr/>
          </a:p>
          <a:p>
            <a:pPr indent="-342900" lvl="0" marL="3429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Too many different Apps confuse drivers</a:t>
            </a:r>
            <a:endParaRPr/>
          </a:p>
          <a:p>
            <a:pPr indent="-342900" lvl="0" marL="34290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The occupancy rate is difficult to determine</a:t>
            </a:r>
            <a:endParaRPr/>
          </a:p>
        </p:txBody>
      </p:sp>
      <p:grpSp>
        <p:nvGrpSpPr>
          <p:cNvPr id="250" name="Google Shape;250;p27"/>
          <p:cNvGrpSpPr/>
          <p:nvPr/>
        </p:nvGrpSpPr>
        <p:grpSpPr>
          <a:xfrm>
            <a:off x="4800742" y="5537450"/>
            <a:ext cx="2841658" cy="4318072"/>
            <a:chOff x="1277256" y="1152774"/>
            <a:chExt cx="2841656" cy="4318070"/>
          </a:xfrm>
        </p:grpSpPr>
        <p:pic>
          <p:nvPicPr>
            <p:cNvPr id="251" name="Google Shape;251;p27"/>
            <p:cNvPicPr preferRelativeResize="0"/>
            <p:nvPr/>
          </p:nvPicPr>
          <p:blipFill rotWithShape="1">
            <a:blip r:embed="rId3">
              <a:alphaModFix/>
            </a:blip>
            <a:srcRect b="0" l="0" r="0" t="0"/>
            <a:stretch/>
          </p:blipFill>
          <p:spPr>
            <a:xfrm>
              <a:off x="2165600" y="1527748"/>
              <a:ext cx="1953312" cy="2911637"/>
            </a:xfrm>
            <a:prstGeom prst="rect">
              <a:avLst/>
            </a:prstGeom>
            <a:noFill/>
            <a:ln>
              <a:noFill/>
            </a:ln>
          </p:spPr>
        </p:pic>
        <p:cxnSp>
          <p:nvCxnSpPr>
            <p:cNvPr id="252" name="Google Shape;252;p27"/>
            <p:cNvCxnSpPr/>
            <p:nvPr/>
          </p:nvCxnSpPr>
          <p:spPr>
            <a:xfrm rot="10800000">
              <a:off x="3230561" y="3964542"/>
              <a:ext cx="161650" cy="1506302"/>
            </a:xfrm>
            <a:prstGeom prst="straightConnector1">
              <a:avLst/>
            </a:prstGeom>
            <a:noFill/>
            <a:ln cap="flat" cmpd="sng" w="9525">
              <a:solidFill>
                <a:srgbClr val="FF0000"/>
              </a:solidFill>
              <a:prstDash val="solid"/>
              <a:miter lim="8000"/>
              <a:headEnd len="sm" w="sm" type="none"/>
              <a:tailEnd len="med" w="med" type="triangle"/>
            </a:ln>
          </p:spPr>
        </p:cxnSp>
        <p:cxnSp>
          <p:nvCxnSpPr>
            <p:cNvPr id="253" name="Google Shape;253;p27"/>
            <p:cNvCxnSpPr/>
            <p:nvPr/>
          </p:nvCxnSpPr>
          <p:spPr>
            <a:xfrm>
              <a:off x="3233852" y="1152774"/>
              <a:ext cx="161650" cy="720087"/>
            </a:xfrm>
            <a:prstGeom prst="straightConnector1">
              <a:avLst/>
            </a:prstGeom>
            <a:noFill/>
            <a:ln cap="flat" cmpd="sng" w="9525">
              <a:solidFill>
                <a:srgbClr val="FF0000"/>
              </a:solidFill>
              <a:prstDash val="solid"/>
              <a:miter lim="8000"/>
              <a:headEnd len="sm" w="sm" type="none"/>
              <a:tailEnd len="med" w="med" type="triangle"/>
            </a:ln>
          </p:spPr>
        </p:cxnSp>
        <p:cxnSp>
          <p:nvCxnSpPr>
            <p:cNvPr id="254" name="Google Shape;254;p27"/>
            <p:cNvCxnSpPr/>
            <p:nvPr/>
          </p:nvCxnSpPr>
          <p:spPr>
            <a:xfrm flipH="1" rot="10800000">
              <a:off x="1277256" y="2818775"/>
              <a:ext cx="1424274" cy="3"/>
            </a:xfrm>
            <a:prstGeom prst="straightConnector1">
              <a:avLst/>
            </a:prstGeom>
            <a:noFill/>
            <a:ln cap="flat" cmpd="sng" w="9525">
              <a:solidFill>
                <a:srgbClr val="FF0000"/>
              </a:solidFill>
              <a:prstDash val="solid"/>
              <a:miter lim="8000"/>
              <a:headEnd len="sm" w="sm" type="none"/>
              <a:tailEnd len="med" w="med" type="triangle"/>
            </a:ln>
          </p:spPr>
        </p:cxnSp>
      </p:grpSp>
      <p:pic>
        <p:nvPicPr>
          <p:cNvPr id="255" name="Google Shape;255;p27"/>
          <p:cNvPicPr preferRelativeResize="0"/>
          <p:nvPr/>
        </p:nvPicPr>
        <p:blipFill rotWithShape="1">
          <a:blip r:embed="rId4">
            <a:alphaModFix/>
          </a:blip>
          <a:srcRect b="0" l="0" r="0" t="0"/>
          <a:stretch/>
        </p:blipFill>
        <p:spPr>
          <a:xfrm>
            <a:off x="5811787" y="4378837"/>
            <a:ext cx="1584279" cy="1389229"/>
          </a:xfrm>
          <a:prstGeom prst="rect">
            <a:avLst/>
          </a:prstGeom>
          <a:noFill/>
          <a:ln>
            <a:noFill/>
          </a:ln>
        </p:spPr>
      </p:pic>
      <p:pic>
        <p:nvPicPr>
          <p:cNvPr id="256" name="Google Shape;256;p27"/>
          <p:cNvPicPr preferRelativeResize="0"/>
          <p:nvPr/>
        </p:nvPicPr>
        <p:blipFill rotWithShape="1">
          <a:blip r:embed="rId5">
            <a:alphaModFix/>
          </a:blip>
          <a:srcRect b="0" l="0" r="0" t="0"/>
          <a:stretch/>
        </p:blipFill>
        <p:spPr>
          <a:xfrm>
            <a:off x="3544093" y="6754810"/>
            <a:ext cx="1386385" cy="961135"/>
          </a:xfrm>
          <a:prstGeom prst="rect">
            <a:avLst/>
          </a:prstGeom>
          <a:noFill/>
          <a:ln>
            <a:noFill/>
          </a:ln>
        </p:spPr>
      </p:pic>
      <p:sp>
        <p:nvSpPr>
          <p:cNvPr id="257" name="Google Shape;257;p27"/>
          <p:cNvSpPr/>
          <p:nvPr/>
        </p:nvSpPr>
        <p:spPr>
          <a:xfrm>
            <a:off x="9271000" y="5080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a:t>
            </a:r>
            <a:endParaRPr b="1" i="0" sz="1400" u="none" cap="none" strike="noStrike">
              <a:solidFill>
                <a:srgbClr val="000000"/>
              </a:solidFill>
              <a:latin typeface="Helvetica Neue"/>
              <a:ea typeface="Helvetica Neue"/>
              <a:cs typeface="Helvetica Neue"/>
              <a:sym typeface="Helvetica Neue"/>
            </a:endParaRPr>
          </a:p>
        </p:txBody>
      </p:sp>
      <p:pic>
        <p:nvPicPr>
          <p:cNvPr id="258" name="Google Shape;258;p27"/>
          <p:cNvPicPr preferRelativeResize="0"/>
          <p:nvPr/>
        </p:nvPicPr>
        <p:blipFill rotWithShape="1">
          <a:blip r:embed="rId6">
            <a:alphaModFix/>
          </a:blip>
          <a:srcRect b="0" l="0" r="0" t="0"/>
          <a:stretch/>
        </p:blipFill>
        <p:spPr>
          <a:xfrm>
            <a:off x="5650607" y="9940478"/>
            <a:ext cx="2273301" cy="520701"/>
          </a:xfrm>
          <a:prstGeom prst="rect">
            <a:avLst/>
          </a:prstGeom>
          <a:noFill/>
          <a:ln>
            <a:noFill/>
          </a:ln>
        </p:spPr>
      </p:pic>
      <p:sp>
        <p:nvSpPr>
          <p:cNvPr id="259" name="Google Shape;259;p27"/>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8"/>
          <p:cNvSpPr/>
          <p:nvPr/>
        </p:nvSpPr>
        <p:spPr>
          <a:xfrm>
            <a:off x="3170766" y="6350000"/>
            <a:ext cx="7698679"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With UniP you can park anytime anywhere!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9"/>
          <p:cNvSpPr/>
          <p:nvPr/>
        </p:nvSpPr>
        <p:spPr>
          <a:xfrm>
            <a:off x="3170766" y="2286000"/>
            <a:ext cx="4196554"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What does UniP mean?</a:t>
            </a:r>
            <a:endParaRPr/>
          </a:p>
        </p:txBody>
      </p:sp>
      <p:sp>
        <p:nvSpPr>
          <p:cNvPr id="270" name="Google Shape;270;p29"/>
          <p:cNvSpPr/>
          <p:nvPr/>
        </p:nvSpPr>
        <p:spPr>
          <a:xfrm>
            <a:off x="3175000" y="5080000"/>
            <a:ext cx="3810050" cy="3579317"/>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Modern software tool for complete parking management developed for</a:t>
            </a:r>
            <a:endParaRPr/>
          </a:p>
          <a:p>
            <a:pPr indent="-222250" lvl="0" marL="222250" marR="0" rtl="0" algn="l">
              <a:lnSpc>
                <a:spcPct val="155555"/>
              </a:lnSpc>
              <a:spcBef>
                <a:spcPts val="1600"/>
              </a:spcBef>
              <a:spcAft>
                <a:spcPts val="0"/>
              </a:spcAft>
              <a:buClr>
                <a:srgbClr val="000000"/>
              </a:buClr>
              <a:buSzPts val="1350"/>
              <a:buFont typeface="Helvetica Neue"/>
              <a:buChar char="•"/>
            </a:pPr>
            <a:r>
              <a:rPr b="1" i="0" lang="en-US" sz="1800" u="none" cap="none" strike="noStrike">
                <a:solidFill>
                  <a:srgbClr val="000000"/>
                </a:solidFill>
                <a:latin typeface="Helvetica Neue"/>
                <a:ea typeface="Helvetica Neue"/>
                <a:cs typeface="Helvetica Neue"/>
                <a:sym typeface="Helvetica Neue"/>
              </a:rPr>
              <a:t>Municipalities</a:t>
            </a:r>
            <a:endParaRPr/>
          </a:p>
          <a:p>
            <a:pPr indent="-222250" lvl="0" marL="222250" marR="0" rtl="0" algn="l">
              <a:lnSpc>
                <a:spcPct val="155555"/>
              </a:lnSpc>
              <a:spcBef>
                <a:spcPts val="1600"/>
              </a:spcBef>
              <a:spcAft>
                <a:spcPts val="0"/>
              </a:spcAft>
              <a:buClr>
                <a:srgbClr val="000000"/>
              </a:buClr>
              <a:buSzPts val="1350"/>
              <a:buFont typeface="Helvetica Neue"/>
              <a:buChar char="•"/>
            </a:pPr>
            <a:r>
              <a:rPr b="1" i="0" lang="en-US" sz="1800" u="none" cap="none" strike="noStrike">
                <a:solidFill>
                  <a:srgbClr val="000000"/>
                </a:solidFill>
                <a:latin typeface="Helvetica Neue"/>
                <a:ea typeface="Helvetica Neue"/>
                <a:cs typeface="Helvetica Neue"/>
                <a:sym typeface="Helvetica Neue"/>
              </a:rPr>
              <a:t>Private operators</a:t>
            </a:r>
            <a:endParaRPr/>
          </a:p>
          <a:p>
            <a:pPr indent="-222250" lvl="0" marL="222250" marR="0" rtl="0" algn="l">
              <a:lnSpc>
                <a:spcPct val="155555"/>
              </a:lnSpc>
              <a:spcBef>
                <a:spcPts val="1600"/>
              </a:spcBef>
              <a:spcAft>
                <a:spcPts val="0"/>
              </a:spcAft>
              <a:buClr>
                <a:srgbClr val="000000"/>
              </a:buClr>
              <a:buSzPts val="1350"/>
              <a:buFont typeface="Helvetica Neue"/>
              <a:buChar char="•"/>
            </a:pPr>
            <a:r>
              <a:rPr b="1" i="0" lang="en-US" sz="1800" u="none" cap="none" strike="noStrike">
                <a:solidFill>
                  <a:srgbClr val="000000"/>
                </a:solidFill>
                <a:latin typeface="Helvetica Neue"/>
                <a:ea typeface="Helvetica Neue"/>
                <a:cs typeface="Helvetica Neue"/>
                <a:sym typeface="Helvetica Neue"/>
              </a:rPr>
              <a:t>Drivers</a:t>
            </a:r>
            <a:endParaRPr/>
          </a:p>
        </p:txBody>
      </p:sp>
      <p:pic>
        <p:nvPicPr>
          <p:cNvPr id="271" name="Google Shape;271;p29"/>
          <p:cNvPicPr preferRelativeResize="0"/>
          <p:nvPr/>
        </p:nvPicPr>
        <p:blipFill rotWithShape="1">
          <a:blip r:embed="rId3">
            <a:alphaModFix/>
          </a:blip>
          <a:srcRect b="170" l="868" r="3548" t="68"/>
          <a:stretch/>
        </p:blipFill>
        <p:spPr>
          <a:xfrm>
            <a:off x="13335000" y="2290117"/>
            <a:ext cx="2794000" cy="5964883"/>
          </a:xfrm>
          <a:prstGeom prst="rect">
            <a:avLst/>
          </a:prstGeom>
          <a:noFill/>
          <a:ln>
            <a:noFill/>
          </a:ln>
        </p:spPr>
      </p:pic>
      <p:pic>
        <p:nvPicPr>
          <p:cNvPr id="272" name="Google Shape;272;p29"/>
          <p:cNvPicPr preferRelativeResize="0"/>
          <p:nvPr/>
        </p:nvPicPr>
        <p:blipFill rotWithShape="1">
          <a:blip r:embed="rId4">
            <a:alphaModFix/>
          </a:blip>
          <a:srcRect b="677" l="0" r="5904" t="1029"/>
          <a:stretch/>
        </p:blipFill>
        <p:spPr>
          <a:xfrm>
            <a:off x="8001000" y="2285057"/>
            <a:ext cx="5080000" cy="596994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grpSp>
        <p:nvGrpSpPr>
          <p:cNvPr id="277" name="Google Shape;277;p30"/>
          <p:cNvGrpSpPr/>
          <p:nvPr/>
        </p:nvGrpSpPr>
        <p:grpSpPr>
          <a:xfrm>
            <a:off x="16410395" y="783673"/>
            <a:ext cx="711201" cy="711201"/>
            <a:chOff x="0" y="0"/>
            <a:chExt cx="711200" cy="711200"/>
          </a:xfrm>
        </p:grpSpPr>
        <p:sp>
          <p:nvSpPr>
            <p:cNvPr id="278" name="Google Shape;278;p30"/>
            <p:cNvSpPr/>
            <p:nvPr/>
          </p:nvSpPr>
          <p:spPr>
            <a:xfrm>
              <a:off x="0" y="0"/>
              <a:ext cx="711200" cy="711200"/>
            </a:xfrm>
            <a:prstGeom prst="ellipse">
              <a:avLst/>
            </a:prstGeom>
            <a:solidFill>
              <a:srgbClr val="FFFFFF"/>
            </a:solidFill>
            <a:ln>
              <a:noFill/>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279" name="Google Shape;279;p30"/>
            <p:cNvPicPr preferRelativeResize="0"/>
            <p:nvPr/>
          </p:nvPicPr>
          <p:blipFill rotWithShape="1">
            <a:blip r:embed="rId3">
              <a:alphaModFix/>
            </a:blip>
            <a:srcRect b="0" l="0" r="0" t="0"/>
            <a:stretch/>
          </p:blipFill>
          <p:spPr>
            <a:xfrm>
              <a:off x="2062" y="112731"/>
              <a:ext cx="697142" cy="555282"/>
            </a:xfrm>
            <a:prstGeom prst="rect">
              <a:avLst/>
            </a:prstGeom>
            <a:noFill/>
            <a:ln>
              <a:noFill/>
            </a:ln>
          </p:spPr>
        </p:pic>
      </p:grpSp>
      <p:sp>
        <p:nvSpPr>
          <p:cNvPr id="280" name="Google Shape;280;p30"/>
          <p:cNvSpPr/>
          <p:nvPr/>
        </p:nvSpPr>
        <p:spPr>
          <a:xfrm>
            <a:off x="3170766" y="2286000"/>
            <a:ext cx="4196554" cy="2558522"/>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UniP Platform</a:t>
            </a:r>
            <a:endParaRPr b="1" i="0" sz="1400" u="none" cap="none" strike="noStrike">
              <a:solidFill>
                <a:srgbClr val="000000"/>
              </a:solidFill>
              <a:latin typeface="Helvetica Neue"/>
              <a:ea typeface="Helvetica Neue"/>
              <a:cs typeface="Helvetica Neue"/>
              <a:sym typeface="Helvetica Neue"/>
            </a:endParaRPr>
          </a:p>
        </p:txBody>
      </p:sp>
      <p:sp>
        <p:nvSpPr>
          <p:cNvPr id="281" name="Google Shape;281;p30"/>
          <p:cNvSpPr/>
          <p:nvPr/>
        </p:nvSpPr>
        <p:spPr>
          <a:xfrm>
            <a:off x="4191000" y="5080000"/>
            <a:ext cx="4824562" cy="2020294"/>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Reliable information system on all type of on/off-street parking worldwide</a:t>
            </a:r>
            <a:endParaRPr b="1" i="0" sz="1400" u="none" cap="none" strike="noStrike">
              <a:solidFill>
                <a:srgbClr val="000000"/>
              </a:solidFill>
              <a:latin typeface="Helvetica Neue"/>
              <a:ea typeface="Helvetica Neue"/>
              <a:cs typeface="Helvetica Neue"/>
              <a:sym typeface="Helvetica Neue"/>
            </a:endParaRPr>
          </a:p>
        </p:txBody>
      </p:sp>
      <p:sp>
        <p:nvSpPr>
          <p:cNvPr id="282" name="Google Shape;282;p30"/>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83" name="Google Shape;283;p30"/>
          <p:cNvSpPr/>
          <p:nvPr/>
        </p:nvSpPr>
        <p:spPr>
          <a:xfrm>
            <a:off x="4191000" y="8001000"/>
            <a:ext cx="4824562" cy="229885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Universal software tool that enables to control and to manage parking for private and public operators.</a:t>
            </a:r>
            <a:endParaRPr b="1" i="0" sz="1400" u="none" cap="none" strike="noStrike">
              <a:solidFill>
                <a:srgbClr val="000000"/>
              </a:solidFill>
              <a:latin typeface="Helvetica Neue"/>
              <a:ea typeface="Helvetica Neue"/>
              <a:cs typeface="Helvetica Neue"/>
              <a:sym typeface="Helvetica Neue"/>
            </a:endParaRPr>
          </a:p>
        </p:txBody>
      </p:sp>
      <p:sp>
        <p:nvSpPr>
          <p:cNvPr id="284" name="Google Shape;284;p30"/>
          <p:cNvSpPr/>
          <p:nvPr/>
        </p:nvSpPr>
        <p:spPr>
          <a:xfrm>
            <a:off x="10287744" y="5080000"/>
            <a:ext cx="4824562" cy="2682975"/>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Simple and unique application for drivers that includes navigation, search, “pay and go”  features, user friendly interface and  various features for communication and support.</a:t>
            </a:r>
            <a:endParaRPr b="1" i="0" sz="1400" u="none" cap="none" strike="noStrike">
              <a:solidFill>
                <a:srgbClr val="000000"/>
              </a:solidFill>
              <a:latin typeface="Helvetica Neue"/>
              <a:ea typeface="Helvetica Neue"/>
              <a:cs typeface="Helvetica Neue"/>
              <a:sym typeface="Helvetica Neue"/>
            </a:endParaRPr>
          </a:p>
        </p:txBody>
      </p:sp>
      <p:sp>
        <p:nvSpPr>
          <p:cNvPr id="285" name="Google Shape;285;p30"/>
          <p:cNvSpPr/>
          <p:nvPr/>
        </p:nvSpPr>
        <p:spPr>
          <a:xfrm>
            <a:off x="10292060" y="7937500"/>
            <a:ext cx="4815930" cy="229885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Parking HUB that secures interoperability of different available resources and platforms worldwide.  </a:t>
            </a:r>
            <a:endParaRPr b="1" i="0" sz="1400" u="none" cap="none" strike="noStrike">
              <a:solidFill>
                <a:srgbClr val="000000"/>
              </a:solidFill>
              <a:latin typeface="Helvetica Neue"/>
              <a:ea typeface="Helvetica Neue"/>
              <a:cs typeface="Helvetica Neue"/>
              <a:sym typeface="Helvetica Neue"/>
            </a:endParaRPr>
          </a:p>
        </p:txBody>
      </p:sp>
      <p:sp>
        <p:nvSpPr>
          <p:cNvPr id="286" name="Google Shape;286;p30"/>
          <p:cNvSpPr/>
          <p:nvPr/>
        </p:nvSpPr>
        <p:spPr>
          <a:xfrm>
            <a:off x="3935114" y="4830283"/>
            <a:ext cx="5336333" cy="2029820"/>
          </a:xfrm>
          <a:prstGeom prst="roundRect">
            <a:avLst>
              <a:gd fmla="val 9385"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87" name="Google Shape;287;p30"/>
          <p:cNvSpPr/>
          <p:nvPr/>
        </p:nvSpPr>
        <p:spPr>
          <a:xfrm>
            <a:off x="3935114" y="7751284"/>
            <a:ext cx="5336333" cy="2286001"/>
          </a:xfrm>
          <a:prstGeom prst="roundRect">
            <a:avLst>
              <a:gd fmla="val 8333"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88" name="Google Shape;288;p30"/>
          <p:cNvSpPr/>
          <p:nvPr/>
        </p:nvSpPr>
        <p:spPr>
          <a:xfrm>
            <a:off x="10031114" y="4830283"/>
            <a:ext cx="5334001" cy="2032001"/>
          </a:xfrm>
          <a:prstGeom prst="roundRect">
            <a:avLst>
              <a:gd fmla="val 9375"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89" name="Google Shape;289;p30"/>
          <p:cNvSpPr/>
          <p:nvPr/>
        </p:nvSpPr>
        <p:spPr>
          <a:xfrm>
            <a:off x="10056514" y="7747000"/>
            <a:ext cx="5334001" cy="2286000"/>
          </a:xfrm>
          <a:prstGeom prst="roundRect">
            <a:avLst>
              <a:gd fmla="val 8333"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p:nvPr/>
        </p:nvSpPr>
        <p:spPr>
          <a:xfrm>
            <a:off x="3170766" y="2286000"/>
            <a:ext cx="4196554" cy="2558522"/>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UniP Platform</a:t>
            </a:r>
            <a:endParaRPr b="1" i="0" sz="1400" u="none" cap="none" strike="noStrike">
              <a:solidFill>
                <a:srgbClr val="000000"/>
              </a:solidFill>
              <a:latin typeface="Helvetica Neue"/>
              <a:ea typeface="Helvetica Neue"/>
              <a:cs typeface="Helvetica Neue"/>
              <a:sym typeface="Helvetica Neue"/>
            </a:endParaRPr>
          </a:p>
        </p:txBody>
      </p:sp>
      <p:sp>
        <p:nvSpPr>
          <p:cNvPr id="295" name="Google Shape;295;p31"/>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nvGrpSpPr>
          <p:cNvPr id="296" name="Google Shape;296;p31"/>
          <p:cNvGrpSpPr/>
          <p:nvPr/>
        </p:nvGrpSpPr>
        <p:grpSpPr>
          <a:xfrm>
            <a:off x="3771477" y="3528927"/>
            <a:ext cx="11435308" cy="6659065"/>
            <a:chOff x="3423692" y="3756225"/>
            <a:chExt cx="11435308" cy="6659065"/>
          </a:xfrm>
        </p:grpSpPr>
        <p:sp>
          <p:nvSpPr>
            <p:cNvPr id="297" name="Google Shape;297;p31"/>
            <p:cNvSpPr/>
            <p:nvPr/>
          </p:nvSpPr>
          <p:spPr>
            <a:xfrm>
              <a:off x="4953000" y="4284133"/>
              <a:ext cx="9274080" cy="5907789"/>
            </a:xfrm>
            <a:prstGeom prst="rect">
              <a:avLst/>
            </a:prstGeom>
            <a:noFill/>
            <a:ln>
              <a:noFill/>
            </a:ln>
          </p:spPr>
          <p:txBody>
            <a:bodyPr anchorCtr="0" anchor="t"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98" name="Google Shape;298;p31"/>
            <p:cNvSpPr/>
            <p:nvPr/>
          </p:nvSpPr>
          <p:spPr>
            <a:xfrm>
              <a:off x="5181600" y="3756225"/>
              <a:ext cx="9045479" cy="714176"/>
            </a:xfrm>
            <a:prstGeom prst="rect">
              <a:avLst/>
            </a:prstGeom>
            <a:noFill/>
            <a:ln>
              <a:noFill/>
            </a:ln>
          </p:spPr>
          <p:txBody>
            <a:bodyPr anchorCtr="0" anchor="t"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299" name="Google Shape;299;p31"/>
            <p:cNvSpPr/>
            <p:nvPr/>
          </p:nvSpPr>
          <p:spPr>
            <a:xfrm>
              <a:off x="12060685" y="4186612"/>
              <a:ext cx="2794001" cy="2794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Multiple payment instruments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Paypal</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Twint</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Credit card</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Mobile billing</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Prepaid invoice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Post-paid invoice</a:t>
              </a:r>
              <a:endParaRPr/>
            </a:p>
          </p:txBody>
        </p:sp>
        <p:sp>
          <p:nvSpPr>
            <p:cNvPr id="300" name="Google Shape;300;p31"/>
            <p:cNvSpPr/>
            <p:nvPr/>
          </p:nvSpPr>
          <p:spPr>
            <a:xfrm>
              <a:off x="12065000" y="7620000"/>
              <a:ext cx="2794000" cy="2794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Management and control</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Statistics and reports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Price and revenue management</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Dynamic price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Right price calculation</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Enforcement management</a:t>
              </a:r>
              <a:endParaRPr/>
            </a:p>
          </p:txBody>
        </p:sp>
        <p:sp>
          <p:nvSpPr>
            <p:cNvPr id="301" name="Google Shape;301;p31"/>
            <p:cNvSpPr/>
            <p:nvPr/>
          </p:nvSpPr>
          <p:spPr>
            <a:xfrm>
              <a:off x="3423692" y="7621289"/>
              <a:ext cx="2794001" cy="2794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User interface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Mobile application</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Self-service web environment</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IVR calls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SMS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Support</a:t>
              </a:r>
              <a:endParaRPr/>
            </a:p>
          </p:txBody>
        </p:sp>
        <p:sp>
          <p:nvSpPr>
            <p:cNvPr id="302" name="Google Shape;302;p31"/>
            <p:cNvSpPr/>
            <p:nvPr/>
          </p:nvSpPr>
          <p:spPr>
            <a:xfrm>
              <a:off x="7247385" y="5380485"/>
              <a:ext cx="3810001" cy="3810001"/>
            </a:xfrm>
            <a:prstGeom prst="ellipse">
              <a:avLst/>
            </a:prstGeom>
            <a:noFill/>
            <a:ln cap="flat" cmpd="sng" w="12700">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Information system</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Drivers database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Parking facilities database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Parking occupancy information</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Continuous Information collection</a:t>
              </a:r>
              <a:endParaRPr/>
            </a:p>
          </p:txBody>
        </p:sp>
        <p:sp>
          <p:nvSpPr>
            <p:cNvPr id="303" name="Google Shape;303;p31"/>
            <p:cNvSpPr/>
            <p:nvPr/>
          </p:nvSpPr>
          <p:spPr>
            <a:xfrm>
              <a:off x="3433416" y="4192290"/>
              <a:ext cx="2790826" cy="2790826"/>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Parking HUB/API integration</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Parking meters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Garage gates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Visual API</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Sensors, digital signage</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EV charges</a:t>
              </a:r>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IoT</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400"/>
                </a:spcBef>
                <a:spcAft>
                  <a:spcPts val="0"/>
                </a:spcAft>
                <a:buClr>
                  <a:srgbClr val="000000"/>
                </a:buClr>
                <a:buFont typeface="Helvetica Neue"/>
                <a:buNone/>
              </a:pPr>
              <a:r>
                <a:rPr b="0" i="0" lang="en-US" sz="1200" u="none" cap="none" strike="noStrike">
                  <a:solidFill>
                    <a:srgbClr val="000000"/>
                  </a:solidFill>
                  <a:latin typeface="Helvetica Neue"/>
                  <a:ea typeface="Helvetica Neue"/>
                  <a:cs typeface="Helvetica Neue"/>
                  <a:sym typeface="Helvetica Neue"/>
                </a:rPr>
                <a:t>Other SW Parking Platforms</a:t>
              </a:r>
              <a:endParaRPr/>
            </a:p>
          </p:txBody>
        </p:sp>
        <p:grpSp>
          <p:nvGrpSpPr>
            <p:cNvPr id="304" name="Google Shape;304;p31"/>
            <p:cNvGrpSpPr/>
            <p:nvPr/>
          </p:nvGrpSpPr>
          <p:grpSpPr>
            <a:xfrm>
              <a:off x="10876134" y="5973456"/>
              <a:ext cx="1262448" cy="2630429"/>
              <a:chOff x="-1" y="-1"/>
              <a:chExt cx="1262446" cy="2630428"/>
            </a:xfrm>
          </p:grpSpPr>
          <p:cxnSp>
            <p:nvCxnSpPr>
              <p:cNvPr id="305" name="Google Shape;305;p31"/>
              <p:cNvCxnSpPr/>
              <p:nvPr/>
            </p:nvCxnSpPr>
            <p:spPr>
              <a:xfrm flipH="1" rot="10800000">
                <a:off x="0" y="-1"/>
                <a:ext cx="1262445" cy="471428"/>
              </a:xfrm>
              <a:prstGeom prst="straightConnector1">
                <a:avLst/>
              </a:prstGeom>
              <a:noFill/>
              <a:ln cap="flat" cmpd="sng" w="9525">
                <a:solidFill>
                  <a:srgbClr val="53585F"/>
                </a:solidFill>
                <a:prstDash val="solid"/>
                <a:miter lim="8000"/>
                <a:headEnd len="sm" w="sm" type="none"/>
                <a:tailEnd len="sm" w="sm" type="none"/>
              </a:ln>
            </p:spPr>
          </p:cxnSp>
          <p:cxnSp>
            <p:nvCxnSpPr>
              <p:cNvPr id="306" name="Google Shape;306;p31"/>
              <p:cNvCxnSpPr/>
              <p:nvPr/>
            </p:nvCxnSpPr>
            <p:spPr>
              <a:xfrm rot="10800000">
                <a:off x="-1" y="2158999"/>
                <a:ext cx="1262446" cy="471428"/>
              </a:xfrm>
              <a:prstGeom prst="straightConnector1">
                <a:avLst/>
              </a:prstGeom>
              <a:noFill/>
              <a:ln cap="flat" cmpd="sng" w="9525">
                <a:solidFill>
                  <a:srgbClr val="53585F"/>
                </a:solidFill>
                <a:prstDash val="solid"/>
                <a:miter lim="8000"/>
                <a:headEnd len="sm" w="sm" type="none"/>
                <a:tailEnd len="sm" w="sm" type="none"/>
              </a:ln>
            </p:spPr>
          </p:cxnSp>
        </p:grpSp>
        <p:grpSp>
          <p:nvGrpSpPr>
            <p:cNvPr id="307" name="Google Shape;307;p31"/>
            <p:cNvGrpSpPr/>
            <p:nvPr/>
          </p:nvGrpSpPr>
          <p:grpSpPr>
            <a:xfrm flipH="1">
              <a:off x="6177134" y="5973456"/>
              <a:ext cx="1262448" cy="2630429"/>
              <a:chOff x="-1" y="-1"/>
              <a:chExt cx="1262446" cy="2630428"/>
            </a:xfrm>
          </p:grpSpPr>
          <p:cxnSp>
            <p:nvCxnSpPr>
              <p:cNvPr id="308" name="Google Shape;308;p31"/>
              <p:cNvCxnSpPr/>
              <p:nvPr/>
            </p:nvCxnSpPr>
            <p:spPr>
              <a:xfrm flipH="1" rot="10800000">
                <a:off x="0" y="-1"/>
                <a:ext cx="1262445" cy="471428"/>
              </a:xfrm>
              <a:prstGeom prst="straightConnector1">
                <a:avLst/>
              </a:prstGeom>
              <a:noFill/>
              <a:ln cap="flat" cmpd="sng" w="9525">
                <a:solidFill>
                  <a:srgbClr val="53585F"/>
                </a:solidFill>
                <a:prstDash val="solid"/>
                <a:miter lim="8000"/>
                <a:headEnd len="sm" w="sm" type="none"/>
                <a:tailEnd len="sm" w="sm" type="none"/>
              </a:ln>
            </p:spPr>
          </p:cxnSp>
          <p:cxnSp>
            <p:nvCxnSpPr>
              <p:cNvPr id="309" name="Google Shape;309;p31"/>
              <p:cNvCxnSpPr/>
              <p:nvPr/>
            </p:nvCxnSpPr>
            <p:spPr>
              <a:xfrm rot="10800000">
                <a:off x="-1" y="2158999"/>
                <a:ext cx="1262446" cy="471428"/>
              </a:xfrm>
              <a:prstGeom prst="straightConnector1">
                <a:avLst/>
              </a:prstGeom>
              <a:noFill/>
              <a:ln cap="flat" cmpd="sng" w="9525">
                <a:solidFill>
                  <a:srgbClr val="53585F"/>
                </a:solidFill>
                <a:prstDash val="solid"/>
                <a:miter lim="8000"/>
                <a:headEnd len="sm" w="sm" type="none"/>
                <a:tailEnd len="sm" w="sm" type="none"/>
              </a:ln>
            </p:spPr>
          </p:cxn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Reliable information system on on/off-street parking worldwide</a:t>
            </a:r>
            <a:endParaRPr b="1" i="0" sz="1400" u="none" cap="none" strike="noStrike">
              <a:solidFill>
                <a:srgbClr val="000000"/>
              </a:solidFill>
              <a:latin typeface="Helvetica Neue"/>
              <a:ea typeface="Helvetica Neue"/>
              <a:cs typeface="Helvetica Neue"/>
              <a:sym typeface="Helvetica Neue"/>
            </a:endParaRPr>
          </a:p>
        </p:txBody>
      </p:sp>
      <p:sp>
        <p:nvSpPr>
          <p:cNvPr id="315" name="Google Shape;315;p32"/>
          <p:cNvSpPr/>
          <p:nvPr/>
        </p:nvSpPr>
        <p:spPr>
          <a:xfrm>
            <a:off x="8258538" y="5080000"/>
            <a:ext cx="3810778" cy="4953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040" u="none" cap="none" strike="noStrike">
                <a:solidFill>
                  <a:srgbClr val="000000"/>
                </a:solidFill>
                <a:latin typeface="Helvetica Neue"/>
                <a:ea typeface="Helvetica Neue"/>
                <a:cs typeface="Helvetica Neue"/>
                <a:sym typeface="Helvetica Neue"/>
              </a:rPr>
              <a:t>UniP uses the following information sources</a:t>
            </a:r>
            <a:endParaRPr/>
          </a:p>
          <a:p>
            <a:pPr indent="-285750" lvl="0" marL="285750" marR="0" rtl="0" algn="l">
              <a:lnSpc>
                <a:spcPct val="120000"/>
              </a:lnSpc>
              <a:spcBef>
                <a:spcPts val="600"/>
              </a:spcBef>
              <a:spcAft>
                <a:spcPts val="0"/>
              </a:spcAft>
              <a:buClr>
                <a:srgbClr val="000000"/>
              </a:buClr>
              <a:buSzPts val="1360"/>
              <a:buFont typeface="Arial"/>
              <a:buChar char="•"/>
            </a:pPr>
            <a:r>
              <a:rPr b="0" i="0" lang="en-US" sz="1360" u="none" cap="none" strike="noStrike">
                <a:solidFill>
                  <a:srgbClr val="000000"/>
                </a:solidFill>
                <a:latin typeface="Helvetica Neue"/>
                <a:ea typeface="Helvetica Neue"/>
                <a:cs typeface="Helvetica Neue"/>
                <a:sym typeface="Helvetica Neue"/>
              </a:rPr>
              <a:t>Driver provides various information on parking in convenient form. </a:t>
            </a:r>
            <a:endParaRPr/>
          </a:p>
          <a:p>
            <a:pPr indent="-259080" lvl="0" marL="259080" marR="0" rtl="0" algn="l">
              <a:lnSpc>
                <a:spcPct val="120000"/>
              </a:lnSpc>
              <a:spcBef>
                <a:spcPts val="600"/>
              </a:spcBef>
              <a:spcAft>
                <a:spcPts val="0"/>
              </a:spcAft>
              <a:buClr>
                <a:srgbClr val="000000"/>
              </a:buClr>
              <a:buSzPts val="1360"/>
              <a:buFont typeface="Arial"/>
              <a:buChar char="•"/>
            </a:pPr>
            <a:r>
              <a:rPr b="0" i="0" lang="en-US" sz="1360" u="none" cap="none" strike="noStrike">
                <a:solidFill>
                  <a:srgbClr val="000000"/>
                </a:solidFill>
                <a:latin typeface="Helvetica Neue"/>
                <a:ea typeface="Helvetica Neue"/>
                <a:cs typeface="Helvetica Neue"/>
                <a:sym typeface="Helvetica Neue"/>
              </a:rPr>
              <a:t>Municipality provides parking requirements and conditions when controlling and managing parking facilities </a:t>
            </a:r>
            <a:endParaRPr/>
          </a:p>
          <a:p>
            <a:pPr indent="-259080" lvl="0" marL="259080" marR="0" rtl="0" algn="l">
              <a:lnSpc>
                <a:spcPct val="120000"/>
              </a:lnSpc>
              <a:spcBef>
                <a:spcPts val="600"/>
              </a:spcBef>
              <a:spcAft>
                <a:spcPts val="0"/>
              </a:spcAft>
              <a:buClr>
                <a:srgbClr val="000000"/>
              </a:buClr>
              <a:buSzPts val="1360"/>
              <a:buFont typeface="Arial"/>
              <a:buChar char="•"/>
            </a:pPr>
            <a:r>
              <a:rPr b="0" i="0" lang="en-US" sz="1360" u="none" cap="none" strike="noStrike">
                <a:solidFill>
                  <a:srgbClr val="000000"/>
                </a:solidFill>
                <a:latin typeface="Helvetica Neue"/>
                <a:ea typeface="Helvetica Neue"/>
                <a:cs typeface="Helvetica Neue"/>
                <a:sym typeface="Helvetica Neue"/>
              </a:rPr>
              <a:t>Private  operator provides information on availability, price, payment conditions</a:t>
            </a:r>
            <a:endParaRPr/>
          </a:p>
          <a:p>
            <a:pPr indent="-259080" lvl="0" marL="259080" marR="0" rtl="0" algn="l">
              <a:lnSpc>
                <a:spcPct val="120000"/>
              </a:lnSpc>
              <a:spcBef>
                <a:spcPts val="600"/>
              </a:spcBef>
              <a:spcAft>
                <a:spcPts val="0"/>
              </a:spcAft>
              <a:buClr>
                <a:srgbClr val="000000"/>
              </a:buClr>
              <a:buSzPts val="1360"/>
              <a:buFont typeface="Arial"/>
              <a:buChar char="•"/>
            </a:pPr>
            <a:r>
              <a:rPr b="0" i="0" lang="en-US" sz="1360" u="none" cap="none" strike="noStrike">
                <a:solidFill>
                  <a:srgbClr val="000000"/>
                </a:solidFill>
                <a:latin typeface="Helvetica Neue"/>
                <a:ea typeface="Helvetica Neue"/>
                <a:cs typeface="Helvetica Neue"/>
                <a:sym typeface="Helvetica Neue"/>
              </a:rPr>
              <a:t>Modern IoT sensor based tools provide information on occupancy</a:t>
            </a:r>
            <a:endParaRPr/>
          </a:p>
        </p:txBody>
      </p:sp>
      <p:sp>
        <p:nvSpPr>
          <p:cNvPr id="316" name="Google Shape;316;p32"/>
          <p:cNvSpPr/>
          <p:nvPr/>
        </p:nvSpPr>
        <p:spPr>
          <a:xfrm>
            <a:off x="3173380" y="5080000"/>
            <a:ext cx="3810778" cy="4953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UniP parking maps give detailed information on any on-street/off-street parking space including price, conditions, limits, occupancy and navigation.</a:t>
            </a:r>
            <a:endParaRPr/>
          </a:p>
        </p:txBody>
      </p:sp>
      <p:pic>
        <p:nvPicPr>
          <p:cNvPr id="317" name="Google Shape;317;p32"/>
          <p:cNvPicPr preferRelativeResize="0"/>
          <p:nvPr/>
        </p:nvPicPr>
        <p:blipFill rotWithShape="1">
          <a:blip r:embed="rId3">
            <a:alphaModFix/>
          </a:blip>
          <a:srcRect b="14388" l="0" r="0" t="14388"/>
          <a:stretch/>
        </p:blipFill>
        <p:spPr>
          <a:xfrm>
            <a:off x="13330997" y="5079206"/>
            <a:ext cx="3813659" cy="4831160"/>
          </a:xfrm>
          <a:prstGeom prst="rect">
            <a:avLst/>
          </a:prstGeom>
          <a:noFill/>
          <a:ln>
            <a:noFill/>
          </a:ln>
        </p:spPr>
      </p:pic>
      <p:sp>
        <p:nvSpPr>
          <p:cNvPr id="318" name="Google Shape;318;p32"/>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3"/>
          <p:cNvSpPr/>
          <p:nvPr/>
        </p:nvSpPr>
        <p:spPr>
          <a:xfrm>
            <a:off x="3170766" y="2286000"/>
            <a:ext cx="11933768"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Universal software tool for control and management of parking space-Municipalities</a:t>
            </a:r>
            <a:endParaRPr/>
          </a:p>
        </p:txBody>
      </p:sp>
      <p:sp>
        <p:nvSpPr>
          <p:cNvPr id="324" name="Google Shape;324;p33"/>
          <p:cNvSpPr/>
          <p:nvPr/>
        </p:nvSpPr>
        <p:spPr>
          <a:xfrm>
            <a:off x="3187005" y="5080000"/>
            <a:ext cx="13968613" cy="4796036"/>
          </a:xfrm>
          <a:prstGeom prst="rect">
            <a:avLst/>
          </a:prstGeom>
          <a:noFill/>
          <a:ln>
            <a:noFill/>
          </a:ln>
        </p:spPr>
        <p:txBody>
          <a:bodyPr anchorCtr="0" anchor="t" bIns="29425" lIns="29425" spcFirstLastPara="1" rIns="29425" wrap="square" tIns="29425">
            <a:noAutofit/>
          </a:bodyPr>
          <a:lstStyle/>
          <a:p>
            <a:pPr indent="-197555" lvl="0" marL="197555"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Mobile application, open API, integration with smart park meters and parking occupancy sensors provides the necessary statistic data for the further analysis and correct management decisions.</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With UniP you are just three steps away from non-cash payments integration: register, integrate parking facilities into the platform and receive payments. No cash collection, no tickets, less investment in assets and maintenance</a:t>
            </a: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Dynamic UniP algorithm helps to calculate the right price, to limit bad traffic and to maintain GOLDILOCKS principle that secures the parking space availability in any site at any time.</a:t>
            </a:r>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325" name="Google Shape;325;p33"/>
          <p:cNvPicPr preferRelativeResize="0"/>
          <p:nvPr/>
        </p:nvPicPr>
        <p:blipFill rotWithShape="1">
          <a:blip r:embed="rId3">
            <a:alphaModFix/>
          </a:blip>
          <a:srcRect b="0" l="0" r="0" t="0"/>
          <a:stretch/>
        </p:blipFill>
        <p:spPr>
          <a:xfrm>
            <a:off x="12051076" y="4260717"/>
            <a:ext cx="6120805" cy="6120805"/>
          </a:xfrm>
          <a:prstGeom prst="rect">
            <a:avLst/>
          </a:prstGeom>
          <a:noFill/>
          <a:ln>
            <a:noFill/>
          </a:ln>
        </p:spPr>
      </p:pic>
      <p:sp>
        <p:nvSpPr>
          <p:cNvPr id="326" name="Google Shape;326;p33"/>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4"/>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Simple application is not a simple task – but we know how to do it.</a:t>
            </a:r>
            <a:endParaRPr/>
          </a:p>
        </p:txBody>
      </p:sp>
      <p:sp>
        <p:nvSpPr>
          <p:cNvPr id="332" name="Google Shape;332;p34"/>
          <p:cNvSpPr/>
          <p:nvPr/>
        </p:nvSpPr>
        <p:spPr>
          <a:xfrm>
            <a:off x="3187005" y="5080000"/>
            <a:ext cx="13970002" cy="5080000"/>
          </a:xfrm>
          <a:prstGeom prst="rect">
            <a:avLst/>
          </a:prstGeom>
          <a:noFill/>
          <a:ln>
            <a:noFill/>
          </a:ln>
        </p:spPr>
        <p:txBody>
          <a:bodyPr anchorCtr="0" anchor="t" bIns="29425" lIns="29425" spcFirstLastPara="1" rIns="29425" wrap="square" tIns="29425">
            <a:noAutofit/>
          </a:bodyPr>
          <a:lstStyle/>
          <a:p>
            <a:pPr indent="-197555" lvl="0" marL="197555" marR="0" rtl="0" algn="l">
              <a:lnSpc>
                <a:spcPct val="120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One application for all cities. No need to reload an application in every new place and to create multiple accounts. UniP is one service for everyone anywhere! </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Remote control over parking session. No need to control parking time, no need to return in order to make the session longer.</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Various payment methods including advance and post payment. Various payment tools. No need in coins and tickets. No more queues to parkmeters.</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Advanced navigation to the final destination. Detailed maps, calculation of the route to the final destination including walking part, the effective choice of available parking space pricewise. Useful tool for planning the trip. </a:t>
            </a:r>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UniP helps to avoid inforcement</a:t>
            </a:r>
            <a:endParaRPr b="1" i="0" sz="1400" u="none" cap="none" strike="noStrike">
              <a:solidFill>
                <a:srgbClr val="000000"/>
              </a:solidFill>
              <a:latin typeface="Helvetica Neue"/>
              <a:ea typeface="Helvetica Neue"/>
              <a:cs typeface="Helvetica Neue"/>
              <a:sym typeface="Helvetica Neue"/>
            </a:endParaRPr>
          </a:p>
          <a:p>
            <a:pPr indent="-197555" lvl="0" marL="197555" marR="0" rtl="0" algn="l">
              <a:lnSpc>
                <a:spcPct val="120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Automatic notification system and direct communication tool</a:t>
            </a:r>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130879" lvl="0" marL="197555" marR="0" rtl="0" algn="l">
              <a:lnSpc>
                <a:spcPct val="120000"/>
              </a:lnSpc>
              <a:spcBef>
                <a:spcPts val="800"/>
              </a:spcBef>
              <a:spcAft>
                <a:spcPts val="0"/>
              </a:spcAft>
              <a:buClr>
                <a:srgbClr val="000000"/>
              </a:buClr>
              <a:buSzPts val="1050"/>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pic>
        <p:nvPicPr>
          <p:cNvPr id="333" name="Google Shape;333;p34"/>
          <p:cNvPicPr preferRelativeResize="0"/>
          <p:nvPr/>
        </p:nvPicPr>
        <p:blipFill rotWithShape="1">
          <a:blip r:embed="rId3">
            <a:alphaModFix/>
          </a:blip>
          <a:srcRect b="61" l="40020" r="4603" t="60"/>
          <a:stretch/>
        </p:blipFill>
        <p:spPr>
          <a:xfrm>
            <a:off x="13334286" y="5084828"/>
            <a:ext cx="3805454" cy="4826001"/>
          </a:xfrm>
          <a:prstGeom prst="rect">
            <a:avLst/>
          </a:prstGeom>
          <a:noFill/>
          <a:ln>
            <a:noFill/>
          </a:ln>
        </p:spPr>
      </p:pic>
      <p:sp>
        <p:nvSpPr>
          <p:cNvPr id="334" name="Google Shape;334;p34"/>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5"/>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UniP is a parking HUB</a:t>
            </a:r>
            <a:endParaRPr/>
          </a:p>
        </p:txBody>
      </p:sp>
      <p:sp>
        <p:nvSpPr>
          <p:cNvPr id="340" name="Google Shape;340;p35"/>
          <p:cNvSpPr/>
          <p:nvPr/>
        </p:nvSpPr>
        <p:spPr>
          <a:xfrm>
            <a:off x="12319000" y="5080000"/>
            <a:ext cx="4191000" cy="3046016"/>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Interoperability of different available resources and platforms worldwide.</a:t>
            </a:r>
            <a:endParaRPr b="1" i="0" sz="1400" u="none" cap="none" strike="noStrike">
              <a:solidFill>
                <a:srgbClr val="000000"/>
              </a:solidFill>
              <a:latin typeface="Helvetica Neue"/>
              <a:ea typeface="Helvetica Neue"/>
              <a:cs typeface="Helvetica Neue"/>
              <a:sym typeface="Helvetica Neue"/>
            </a:endParaRPr>
          </a:p>
        </p:txBody>
      </p:sp>
      <p:grpSp>
        <p:nvGrpSpPr>
          <p:cNvPr id="341" name="Google Shape;341;p35"/>
          <p:cNvGrpSpPr/>
          <p:nvPr/>
        </p:nvGrpSpPr>
        <p:grpSpPr>
          <a:xfrm>
            <a:off x="3340099" y="4572000"/>
            <a:ext cx="8530863" cy="4966062"/>
            <a:chOff x="0" y="0"/>
            <a:chExt cx="8530861" cy="4966061"/>
          </a:xfrm>
        </p:grpSpPr>
        <p:grpSp>
          <p:nvGrpSpPr>
            <p:cNvPr id="342" name="Google Shape;342;p35"/>
            <p:cNvGrpSpPr/>
            <p:nvPr/>
          </p:nvGrpSpPr>
          <p:grpSpPr>
            <a:xfrm>
              <a:off x="0" y="2233060"/>
              <a:ext cx="8530861" cy="2733001"/>
              <a:chOff x="0" y="0"/>
              <a:chExt cx="8530860" cy="2732999"/>
            </a:xfrm>
          </p:grpSpPr>
          <p:sp>
            <p:nvSpPr>
              <p:cNvPr id="343" name="Google Shape;343;p35"/>
              <p:cNvSpPr/>
              <p:nvPr/>
            </p:nvSpPr>
            <p:spPr>
              <a:xfrm>
                <a:off x="0" y="0"/>
                <a:ext cx="2761241" cy="2732998"/>
              </a:xfrm>
              <a:prstGeom prst="roundRect">
                <a:avLst>
                  <a:gd fmla="val 15000"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nvGrpSpPr>
              <p:cNvPr id="344" name="Google Shape;344;p35"/>
              <p:cNvGrpSpPr/>
              <p:nvPr/>
            </p:nvGrpSpPr>
            <p:grpSpPr>
              <a:xfrm>
                <a:off x="2884809" y="0"/>
                <a:ext cx="2761242" cy="2732999"/>
                <a:chOff x="0" y="0"/>
                <a:chExt cx="2761241" cy="2732998"/>
              </a:xfrm>
            </p:grpSpPr>
            <p:pic>
              <p:nvPicPr>
                <p:cNvPr id="345" name="Google Shape;345;p35"/>
                <p:cNvPicPr preferRelativeResize="0"/>
                <p:nvPr/>
              </p:nvPicPr>
              <p:blipFill rotWithShape="1">
                <a:blip r:embed="rId3">
                  <a:alphaModFix/>
                </a:blip>
                <a:srcRect b="0" l="37499" r="0" t="0"/>
                <a:stretch/>
              </p:blipFill>
              <p:spPr>
                <a:xfrm>
                  <a:off x="552540" y="448038"/>
                  <a:ext cx="1656239" cy="1863275"/>
                </a:xfrm>
                <a:prstGeom prst="rect">
                  <a:avLst/>
                </a:prstGeom>
                <a:noFill/>
                <a:ln>
                  <a:noFill/>
                </a:ln>
              </p:spPr>
            </p:pic>
            <p:sp>
              <p:nvSpPr>
                <p:cNvPr id="346" name="Google Shape;346;p35"/>
                <p:cNvSpPr/>
                <p:nvPr/>
              </p:nvSpPr>
              <p:spPr>
                <a:xfrm>
                  <a:off x="0" y="0"/>
                  <a:ext cx="2761241" cy="2732998"/>
                </a:xfrm>
                <a:prstGeom prst="roundRect">
                  <a:avLst>
                    <a:gd fmla="val 15000"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grpSp>
            <p:nvGrpSpPr>
              <p:cNvPr id="347" name="Google Shape;347;p35"/>
              <p:cNvGrpSpPr/>
              <p:nvPr/>
            </p:nvGrpSpPr>
            <p:grpSpPr>
              <a:xfrm>
                <a:off x="5769618" y="0"/>
                <a:ext cx="2761242" cy="2732999"/>
                <a:chOff x="0" y="0"/>
                <a:chExt cx="2761241" cy="2732998"/>
              </a:xfrm>
            </p:grpSpPr>
            <p:grpSp>
              <p:nvGrpSpPr>
                <p:cNvPr id="348" name="Google Shape;348;p35"/>
                <p:cNvGrpSpPr/>
                <p:nvPr/>
              </p:nvGrpSpPr>
              <p:grpSpPr>
                <a:xfrm>
                  <a:off x="608062" y="386487"/>
                  <a:ext cx="1545117" cy="2008164"/>
                  <a:chOff x="112778" y="-272828"/>
                  <a:chExt cx="1545115" cy="2008163"/>
                </a:xfrm>
              </p:grpSpPr>
              <p:pic>
                <p:nvPicPr>
                  <p:cNvPr descr="Снимок экрана 2016-07-09 в 13.40.11.png" id="349" name="Google Shape;349;p35"/>
                  <p:cNvPicPr preferRelativeResize="0"/>
                  <p:nvPr/>
                </p:nvPicPr>
                <p:blipFill rotWithShape="1">
                  <a:blip r:embed="rId4">
                    <a:alphaModFix/>
                  </a:blip>
                  <a:srcRect b="0" l="0" r="0" t="0"/>
                  <a:stretch/>
                </p:blipFill>
                <p:spPr>
                  <a:xfrm>
                    <a:off x="116707" y="-272828"/>
                    <a:ext cx="1540172" cy="1154705"/>
                  </a:xfrm>
                  <a:prstGeom prst="rect">
                    <a:avLst/>
                  </a:prstGeom>
                  <a:noFill/>
                  <a:ln>
                    <a:noFill/>
                  </a:ln>
                </p:spPr>
              </p:pic>
              <p:pic>
                <p:nvPicPr>
                  <p:cNvPr id="350" name="Google Shape;350;p35"/>
                  <p:cNvPicPr preferRelativeResize="0"/>
                  <p:nvPr/>
                </p:nvPicPr>
                <p:blipFill rotWithShape="1">
                  <a:blip r:embed="rId5">
                    <a:alphaModFix/>
                  </a:blip>
                  <a:srcRect b="0" l="0" r="0" t="0"/>
                  <a:stretch/>
                </p:blipFill>
                <p:spPr>
                  <a:xfrm>
                    <a:off x="813062" y="1197020"/>
                    <a:ext cx="841118" cy="538315"/>
                  </a:xfrm>
                  <a:prstGeom prst="rect">
                    <a:avLst/>
                  </a:prstGeom>
                  <a:noFill/>
                  <a:ln>
                    <a:noFill/>
                  </a:ln>
                </p:spPr>
              </p:pic>
              <p:pic>
                <p:nvPicPr>
                  <p:cNvPr id="351" name="Google Shape;351;p35"/>
                  <p:cNvPicPr preferRelativeResize="0"/>
                  <p:nvPr/>
                </p:nvPicPr>
                <p:blipFill rotWithShape="1">
                  <a:blip r:embed="rId6">
                    <a:alphaModFix/>
                  </a:blip>
                  <a:srcRect b="0" l="0" r="0" t="0"/>
                  <a:stretch/>
                </p:blipFill>
                <p:spPr>
                  <a:xfrm>
                    <a:off x="809349" y="687823"/>
                    <a:ext cx="848544" cy="510369"/>
                  </a:xfrm>
                  <a:prstGeom prst="rect">
                    <a:avLst/>
                  </a:prstGeom>
                  <a:noFill/>
                  <a:ln>
                    <a:noFill/>
                  </a:ln>
                </p:spPr>
              </p:pic>
              <p:pic>
                <p:nvPicPr>
                  <p:cNvPr id="352" name="Google Shape;352;p35"/>
                  <p:cNvPicPr preferRelativeResize="0"/>
                  <p:nvPr/>
                </p:nvPicPr>
                <p:blipFill rotWithShape="1">
                  <a:blip r:embed="rId7">
                    <a:alphaModFix/>
                  </a:blip>
                  <a:srcRect b="0" l="0" r="0" t="0"/>
                  <a:stretch/>
                </p:blipFill>
                <p:spPr>
                  <a:xfrm>
                    <a:off x="112778" y="674021"/>
                    <a:ext cx="704972" cy="1059025"/>
                  </a:xfrm>
                  <a:prstGeom prst="rect">
                    <a:avLst/>
                  </a:prstGeom>
                  <a:noFill/>
                  <a:ln>
                    <a:noFill/>
                  </a:ln>
                </p:spPr>
              </p:pic>
            </p:grpSp>
            <p:sp>
              <p:nvSpPr>
                <p:cNvPr id="353" name="Google Shape;353;p35"/>
                <p:cNvSpPr/>
                <p:nvPr/>
              </p:nvSpPr>
              <p:spPr>
                <a:xfrm>
                  <a:off x="0" y="0"/>
                  <a:ext cx="2761241" cy="2732998"/>
                </a:xfrm>
                <a:prstGeom prst="roundRect">
                  <a:avLst>
                    <a:gd fmla="val 15000" name="adj"/>
                  </a:avLst>
                </a:prstGeom>
                <a:noFill/>
                <a:ln cap="flat" cmpd="sng" w="9525">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grpSp>
        <p:cxnSp>
          <p:nvCxnSpPr>
            <p:cNvPr id="354" name="Google Shape;354;p35"/>
            <p:cNvCxnSpPr/>
            <p:nvPr/>
          </p:nvCxnSpPr>
          <p:spPr>
            <a:xfrm flipH="1" rot="10800000">
              <a:off x="1384264" y="1050796"/>
              <a:ext cx="1958550" cy="1149056"/>
            </a:xfrm>
            <a:prstGeom prst="straightConnector1">
              <a:avLst/>
            </a:prstGeom>
            <a:noFill/>
            <a:ln cap="flat" cmpd="sng" w="9525">
              <a:solidFill>
                <a:srgbClr val="A6AAA9"/>
              </a:solidFill>
              <a:prstDash val="solid"/>
              <a:miter lim="8000"/>
              <a:headEnd len="med" w="med" type="triangle"/>
              <a:tailEnd len="med" w="med" type="triangle"/>
            </a:ln>
          </p:spPr>
        </p:cxnSp>
        <p:cxnSp>
          <p:nvCxnSpPr>
            <p:cNvPr id="355" name="Google Shape;355;p35"/>
            <p:cNvCxnSpPr/>
            <p:nvPr/>
          </p:nvCxnSpPr>
          <p:spPr>
            <a:xfrm flipH="1" rot="10800000">
              <a:off x="4252167" y="1053098"/>
              <a:ext cx="1" cy="1119362"/>
            </a:xfrm>
            <a:prstGeom prst="straightConnector1">
              <a:avLst/>
            </a:prstGeom>
            <a:noFill/>
            <a:ln cap="flat" cmpd="sng" w="9525">
              <a:solidFill>
                <a:srgbClr val="A6AAA9"/>
              </a:solidFill>
              <a:prstDash val="solid"/>
              <a:miter lim="8000"/>
              <a:headEnd len="med" w="med" type="triangle"/>
              <a:tailEnd len="med" w="med" type="triangle"/>
            </a:ln>
          </p:spPr>
        </p:cxnSp>
        <p:sp>
          <p:nvSpPr>
            <p:cNvPr id="356" name="Google Shape;356;p35"/>
            <p:cNvSpPr/>
            <p:nvPr/>
          </p:nvSpPr>
          <p:spPr>
            <a:xfrm>
              <a:off x="2598735" y="0"/>
              <a:ext cx="3306867" cy="1016000"/>
            </a:xfrm>
            <a:prstGeom prst="roundRect">
              <a:avLst>
                <a:gd fmla="val 18750" name="adj"/>
              </a:avLst>
            </a:prstGeom>
            <a:noFill/>
            <a:ln cap="flat" cmpd="sng" w="12700">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cxnSp>
          <p:nvCxnSpPr>
            <p:cNvPr id="357" name="Google Shape;357;p35"/>
            <p:cNvCxnSpPr/>
            <p:nvPr/>
          </p:nvCxnSpPr>
          <p:spPr>
            <a:xfrm rot="10800000">
              <a:off x="5194264" y="1050796"/>
              <a:ext cx="1958550" cy="1149056"/>
            </a:xfrm>
            <a:prstGeom prst="straightConnector1">
              <a:avLst/>
            </a:prstGeom>
            <a:noFill/>
            <a:ln cap="flat" cmpd="sng" w="9525">
              <a:solidFill>
                <a:srgbClr val="A6AAA9"/>
              </a:solidFill>
              <a:prstDash val="solid"/>
              <a:miter lim="8000"/>
              <a:headEnd len="med" w="med" type="triangle"/>
              <a:tailEnd len="med" w="med" type="triangle"/>
            </a:ln>
          </p:spPr>
        </p:cxnSp>
      </p:grpSp>
      <p:pic>
        <p:nvPicPr>
          <p:cNvPr id="358" name="Google Shape;358;p35"/>
          <p:cNvPicPr preferRelativeResize="0"/>
          <p:nvPr/>
        </p:nvPicPr>
        <p:blipFill rotWithShape="1">
          <a:blip r:embed="rId8">
            <a:alphaModFix/>
          </a:blip>
          <a:srcRect b="0" l="0" r="0" t="0"/>
          <a:stretch/>
        </p:blipFill>
        <p:spPr>
          <a:xfrm>
            <a:off x="4868829" y="7521175"/>
            <a:ext cx="939801" cy="651533"/>
          </a:xfrm>
          <a:prstGeom prst="rect">
            <a:avLst/>
          </a:prstGeom>
          <a:noFill/>
          <a:ln>
            <a:noFill/>
          </a:ln>
        </p:spPr>
      </p:pic>
      <p:pic>
        <p:nvPicPr>
          <p:cNvPr id="359" name="Google Shape;359;p35"/>
          <p:cNvPicPr preferRelativeResize="0"/>
          <p:nvPr/>
        </p:nvPicPr>
        <p:blipFill rotWithShape="1">
          <a:blip r:embed="rId9">
            <a:alphaModFix/>
          </a:blip>
          <a:srcRect b="0" l="0" r="0" t="0"/>
          <a:stretch/>
        </p:blipFill>
        <p:spPr>
          <a:xfrm>
            <a:off x="4062901" y="8581578"/>
            <a:ext cx="1272052" cy="291365"/>
          </a:xfrm>
          <a:prstGeom prst="rect">
            <a:avLst/>
          </a:prstGeom>
          <a:noFill/>
          <a:ln>
            <a:noFill/>
          </a:ln>
        </p:spPr>
      </p:pic>
      <p:pic>
        <p:nvPicPr>
          <p:cNvPr id="360" name="Google Shape;360;p35"/>
          <p:cNvPicPr preferRelativeResize="0"/>
          <p:nvPr/>
        </p:nvPicPr>
        <p:blipFill rotWithShape="1">
          <a:blip r:embed="rId10">
            <a:alphaModFix/>
          </a:blip>
          <a:srcRect b="0" l="0" r="0" t="0"/>
          <a:stretch/>
        </p:blipFill>
        <p:spPr>
          <a:xfrm>
            <a:off x="3567601" y="7339792"/>
            <a:ext cx="1237769" cy="1085381"/>
          </a:xfrm>
          <a:prstGeom prst="rect">
            <a:avLst/>
          </a:prstGeom>
          <a:noFill/>
          <a:ln>
            <a:noFill/>
          </a:ln>
        </p:spPr>
      </p:pic>
      <p:sp>
        <p:nvSpPr>
          <p:cNvPr id="361" name="Google Shape;361;p35"/>
          <p:cNvSpPr/>
          <p:nvPr/>
        </p:nvSpPr>
        <p:spPr>
          <a:xfrm>
            <a:off x="7097367" y="4797512"/>
            <a:ext cx="1002003" cy="551879"/>
          </a:xfrm>
          <a:prstGeom prst="rect">
            <a:avLst/>
          </a:prstGeom>
          <a:noFill/>
          <a:ln>
            <a:noFill/>
          </a:ln>
        </p:spPr>
        <p:txBody>
          <a:bodyPr anchorCtr="0" anchor="ctr" bIns="29425" lIns="29425" spcFirstLastPara="1" rIns="29425" wrap="square" tIns="29425">
            <a:noAutofit/>
          </a:bodyPr>
          <a:lstStyle/>
          <a:p>
            <a:pPr indent="0" lvl="0" marL="0" marR="0" rtl="0" algn="l">
              <a:lnSpc>
                <a:spcPct val="100000"/>
              </a:lnSpc>
              <a:spcBef>
                <a:spcPts val="0"/>
              </a:spcBef>
              <a:spcAft>
                <a:spcPts val="0"/>
              </a:spcAft>
              <a:buClr>
                <a:srgbClr val="2E399D"/>
              </a:buClr>
              <a:buFont typeface="Play"/>
              <a:buNone/>
            </a:pPr>
            <a:r>
              <a:rPr b="0" i="0" lang="en-US" sz="3200" u="none" cap="none" strike="noStrike">
                <a:solidFill>
                  <a:srgbClr val="2E399D"/>
                </a:solidFill>
                <a:latin typeface="Play"/>
                <a:ea typeface="Play"/>
                <a:cs typeface="Play"/>
                <a:sym typeface="Play"/>
              </a:rPr>
              <a:t>UniP</a:t>
            </a:r>
            <a:endParaRPr b="0" i="0" sz="3200" u="none" cap="none" strike="noStrike">
              <a:solidFill>
                <a:srgbClr val="2E399D"/>
              </a:solidFill>
              <a:latin typeface="Play"/>
              <a:ea typeface="Play"/>
              <a:cs typeface="Play"/>
              <a:sym typeface="Play"/>
            </a:endParaRPr>
          </a:p>
        </p:txBody>
      </p:sp>
      <p:sp>
        <p:nvSpPr>
          <p:cNvPr id="362" name="Google Shape;362;p35"/>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6"/>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UniP – reliable tool calculating the Right Price</a:t>
            </a:r>
            <a:endParaRPr/>
          </a:p>
        </p:txBody>
      </p:sp>
      <p:sp>
        <p:nvSpPr>
          <p:cNvPr id="368" name="Google Shape;368;p36"/>
          <p:cNvSpPr/>
          <p:nvPr/>
        </p:nvSpPr>
        <p:spPr>
          <a:xfrm>
            <a:off x="3175000" y="5080000"/>
            <a:ext cx="13970000" cy="5080000"/>
          </a:xfrm>
          <a:prstGeom prst="rect">
            <a:avLst/>
          </a:prstGeom>
          <a:noFill/>
          <a:ln>
            <a:noFill/>
          </a:ln>
        </p:spPr>
        <p:txBody>
          <a:bodyPr anchorCtr="0" anchor="t" bIns="29425" lIns="29425" spcFirstLastPara="1" rIns="29425" wrap="square" tIns="29425">
            <a:noAutofit/>
          </a:bodyPr>
          <a:lstStyle/>
          <a:p>
            <a:pPr indent="0" lvl="0" marL="0" marR="0" rtl="0" algn="l">
              <a:lnSpc>
                <a:spcPct val="11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Municipality can effectively solve the task of the parking occupancy and traffic optimization. We know how it works!</a:t>
            </a:r>
            <a:endParaRPr/>
          </a:p>
          <a:p>
            <a:pPr indent="0" lvl="0" marL="0" marR="0" rtl="0" algn="l">
              <a:lnSpc>
                <a:spcPct val="110000"/>
              </a:lnSpc>
              <a:spcBef>
                <a:spcPts val="320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Algorithm for calculation of the Right Price:</a:t>
            </a:r>
            <a:endParaRPr b="1" i="0" sz="1400" u="none" cap="none" strike="noStrike">
              <a:solidFill>
                <a:srgbClr val="000000"/>
              </a:solidFill>
              <a:latin typeface="Helvetica Neue"/>
              <a:ea typeface="Helvetica Neue"/>
              <a:cs typeface="Helvetica Neue"/>
              <a:sym typeface="Helvetica Neue"/>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UniP enables to create the database of all carried out parking sessions, as well as to integrate the external data from sensors and smart park meters on transactions not processed by UniP.</a:t>
            </a:r>
            <a:endParaRPr b="1" i="0" sz="1400" u="none" cap="none" strike="noStrike">
              <a:solidFill>
                <a:srgbClr val="000000"/>
              </a:solidFill>
              <a:latin typeface="Helvetica Neue"/>
              <a:ea typeface="Helvetica Neue"/>
              <a:cs typeface="Helvetica Neue"/>
              <a:sym typeface="Helvetica Neue"/>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Algorithm analyzes the collected data and calculates the parking occupancy in order to determine the parking sites that require applied rate correction in certain intervals of the day</a:t>
            </a:r>
            <a:endParaRPr b="1" i="0" sz="1400" u="none" cap="none" strike="noStrike">
              <a:solidFill>
                <a:srgbClr val="000000"/>
              </a:solidFill>
              <a:latin typeface="Helvetica Neue"/>
              <a:ea typeface="Helvetica Neue"/>
              <a:cs typeface="Helvetica Neue"/>
              <a:sym typeface="Helvetica Neue"/>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Algorithm increases the parking price in case of high occupancy (more then 85%) in order to motivate drivers to use less occupied parking sites located at walking distance.</a:t>
            </a:r>
            <a:endParaRPr/>
          </a:p>
          <a:p>
            <a:pPr indent="-196850" lvl="0" marL="285750" marR="0" rtl="0" algn="l">
              <a:lnSpc>
                <a:spcPct val="110000"/>
              </a:lnSpc>
              <a:spcBef>
                <a:spcPts val="80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Algorithm decreases the parking price in case of low occupancy (less then 50%)  in order to motivate drivers to use this parking site</a:t>
            </a:r>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The Right Price is derivative of time and occupancy. Longer occupation of the parking site suppose higher price for service.</a:t>
            </a:r>
            <a:endParaRPr/>
          </a:p>
          <a:p>
            <a:pPr indent="-285750" lvl="0" marL="285750" marR="0" rtl="0" algn="l">
              <a:lnSpc>
                <a:spcPct val="11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The number of daily time periods and related price are determined by Algorithm automatically based on the collected statistic data.</a:t>
            </a:r>
            <a:endParaRPr/>
          </a:p>
          <a:p>
            <a:pPr indent="-196850" lvl="0" marL="285750" marR="0" rtl="0" algn="l">
              <a:lnSpc>
                <a:spcPct val="110000"/>
              </a:lnSpc>
              <a:spcBef>
                <a:spcPts val="800"/>
              </a:spcBef>
              <a:spcAft>
                <a:spcPts val="0"/>
              </a:spcAft>
              <a:buClr>
                <a:srgbClr val="000000"/>
              </a:buClr>
              <a:buSzPts val="1400"/>
              <a:buFont typeface="Arial"/>
              <a:buNone/>
            </a:pPr>
            <a:r>
              <a:t/>
            </a:r>
            <a:endParaRPr b="1" i="0" sz="1400" u="none" cap="none" strike="noStrike">
              <a:solidFill>
                <a:srgbClr val="000000"/>
              </a:solidFill>
              <a:latin typeface="Helvetica Neue"/>
              <a:ea typeface="Helvetica Neue"/>
              <a:cs typeface="Helvetica Neue"/>
              <a:sym typeface="Helvetica Neue"/>
            </a:endParaRPr>
          </a:p>
        </p:txBody>
      </p:sp>
      <p:sp>
        <p:nvSpPr>
          <p:cNvPr id="369" name="Google Shape;369;p36"/>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does UniP mean?</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0"/>
          <p:cNvSpPr/>
          <p:nvPr/>
        </p:nvSpPr>
        <p:spPr>
          <a:xfrm>
            <a:off x="3170766" y="2283420"/>
            <a:ext cx="9905952" cy="279251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The world is getting more Urban.</a:t>
            </a:r>
            <a:endParaRPr/>
          </a:p>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People are becoming more Mobile </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68" name="Google Shape;68;p10"/>
          <p:cNvSpPr/>
          <p:nvPr/>
        </p:nvSpPr>
        <p:spPr>
          <a:xfrm>
            <a:off x="1144086" y="5080000"/>
            <a:ext cx="1778001"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The World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around us</a:t>
            </a:r>
            <a:endParaRPr/>
          </a:p>
        </p:txBody>
      </p:sp>
      <p:sp>
        <p:nvSpPr>
          <p:cNvPr id="69" name="Google Shape;69;p10"/>
          <p:cNvSpPr/>
          <p:nvPr/>
        </p:nvSpPr>
        <p:spPr>
          <a:xfrm>
            <a:off x="3174305" y="5080000"/>
            <a:ext cx="13971193" cy="5080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Technology trend moves toward Smart City. Intelligent Parking </a:t>
            </a:r>
            <a:br>
              <a:rPr b="1" i="0" lang="en-US" sz="2400" u="none" cap="none" strike="noStrike">
                <a:solidFill>
                  <a:srgbClr val="000000"/>
                </a:solidFill>
                <a:latin typeface="Helvetica Neue"/>
                <a:ea typeface="Helvetica Neue"/>
                <a:cs typeface="Helvetica Neue"/>
                <a:sym typeface="Helvetica Neue"/>
              </a:rPr>
            </a:br>
            <a:r>
              <a:rPr b="1" i="0" lang="en-US" sz="2400" u="none" cap="none" strike="noStrike">
                <a:solidFill>
                  <a:srgbClr val="000000"/>
                </a:solidFill>
                <a:latin typeface="Helvetica Neue"/>
                <a:ea typeface="Helvetica Neue"/>
                <a:cs typeface="Helvetica Neue"/>
                <a:sym typeface="Helvetica Neue"/>
              </a:rPr>
              <a:t>is a part of it!</a:t>
            </a:r>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The average number of cars for 1000 inhabitants constantly grows</a:t>
            </a:r>
            <a:endParaRPr/>
          </a:p>
          <a:p>
            <a:pPr indent="-285750" lvl="0" marL="28575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750 in USA, </a:t>
            </a:r>
            <a:endParaRPr/>
          </a:p>
          <a:p>
            <a:pPr indent="-285750" lvl="0" marL="28575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500 in the countries of  European Uinion </a:t>
            </a:r>
            <a:endParaRPr/>
          </a:p>
          <a:p>
            <a:pPr indent="-285750" lvl="0" marL="285750" marR="0" rtl="0" algn="l">
              <a:lnSpc>
                <a:spcPct val="120000"/>
              </a:lnSpc>
              <a:spcBef>
                <a:spcPts val="800"/>
              </a:spcBef>
              <a:spcAft>
                <a:spcPts val="0"/>
              </a:spcAft>
              <a:buClr>
                <a:srgbClr val="000000"/>
              </a:buClr>
              <a:buSzPts val="1600"/>
              <a:buFont typeface="Arial"/>
              <a:buChar char="•"/>
            </a:pPr>
            <a:r>
              <a:rPr b="0" i="0" lang="en-US" sz="1600" u="none" cap="none" strike="noStrike">
                <a:solidFill>
                  <a:srgbClr val="000000"/>
                </a:solidFill>
                <a:latin typeface="Helvetica Neue"/>
                <a:ea typeface="Helvetica Neue"/>
                <a:cs typeface="Helvetica Neue"/>
                <a:sym typeface="Helvetica Neue"/>
              </a:rPr>
              <a:t>250 in Eastern Europe. </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Number of cars in Kiev exceeded 1 mln, that is more then 350 cars for 1000 inhabitants.</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Regulated parking space in municipalities of EPA countries is estimated to be more then 40 mln spaces: 35% on-street and 65% off-street. But in many city zones there is greater demand for the parking space then availability.</a:t>
            </a:r>
            <a:endParaRPr/>
          </a:p>
          <a:p>
            <a:pPr indent="0" lvl="0" marL="0" marR="0" rtl="0" algn="l">
              <a:lnSpc>
                <a:spcPct val="120000"/>
              </a:lnSpc>
              <a:spcBef>
                <a:spcPts val="800"/>
              </a:spcBef>
              <a:spcAft>
                <a:spcPts val="0"/>
              </a:spcAft>
              <a:buClr>
                <a:srgbClr val="000000"/>
              </a:buClr>
              <a:buFont typeface="Helvetica Neue"/>
              <a:buNone/>
            </a:pPr>
            <a:r>
              <a:rPr b="0" i="0" lang="en-US" sz="1600" u="none" cap="none" strike="noStrike">
                <a:solidFill>
                  <a:srgbClr val="000000"/>
                </a:solidFill>
                <a:latin typeface="Helvetica Neue"/>
                <a:ea typeface="Helvetica Neue"/>
                <a:cs typeface="Helvetica Neue"/>
                <a:sym typeface="Helvetica Neue"/>
              </a:rPr>
              <a:t>The parking space in cities of Eastern Europe is mostly not regulated. But it is not sufficient.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7"/>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Key issues that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we have solution for</a:t>
            </a:r>
            <a:endParaRPr/>
          </a:p>
          <a:p>
            <a:pPr indent="0" lvl="0" marL="0" marR="0" rtl="0" algn="l">
              <a:lnSpc>
                <a:spcPct val="100000"/>
              </a:lnSpc>
              <a:spcBef>
                <a:spcPts val="0"/>
              </a:spcBef>
              <a:spcAft>
                <a:spcPts val="0"/>
              </a:spcAft>
              <a:buClr>
                <a:srgbClr val="000000"/>
              </a:buClr>
              <a:buFont typeface="Helvetica Neue"/>
              <a:buNone/>
            </a:pPr>
            <a:r>
              <a:t/>
            </a:r>
            <a:endParaRPr b="1" i="0" sz="4800" u="none" cap="none" strike="noStrike">
              <a:solidFill>
                <a:srgbClr val="000000"/>
              </a:solidFill>
              <a:latin typeface="Helvetica Neue"/>
              <a:ea typeface="Helvetica Neue"/>
              <a:cs typeface="Helvetica Neue"/>
              <a:sym typeface="Helvetica Neue"/>
            </a:endParaRPr>
          </a:p>
        </p:txBody>
      </p:sp>
      <p:sp>
        <p:nvSpPr>
          <p:cNvPr id="375" name="Google Shape;375;p37"/>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smart parking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grpSp>
        <p:nvGrpSpPr>
          <p:cNvPr id="376" name="Google Shape;376;p37"/>
          <p:cNvGrpSpPr/>
          <p:nvPr/>
        </p:nvGrpSpPr>
        <p:grpSpPr>
          <a:xfrm>
            <a:off x="4320000" y="3960000"/>
            <a:ext cx="10030375" cy="6539997"/>
            <a:chOff x="4196705" y="4284133"/>
            <a:chExt cx="10030375" cy="6539997"/>
          </a:xfrm>
        </p:grpSpPr>
        <p:sp>
          <p:nvSpPr>
            <p:cNvPr id="377" name="Google Shape;377;p37"/>
            <p:cNvSpPr/>
            <p:nvPr/>
          </p:nvSpPr>
          <p:spPr>
            <a:xfrm>
              <a:off x="4953000" y="4284133"/>
              <a:ext cx="9274080" cy="5907789"/>
            </a:xfrm>
            <a:prstGeom prst="rect">
              <a:avLst/>
            </a:prstGeom>
            <a:noFill/>
            <a:ln>
              <a:noFill/>
            </a:ln>
          </p:spPr>
          <p:txBody>
            <a:bodyPr anchorCtr="0" anchor="t"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378" name="Google Shape;378;p37"/>
            <p:cNvSpPr/>
            <p:nvPr/>
          </p:nvSpPr>
          <p:spPr>
            <a:xfrm>
              <a:off x="7247385" y="4745485"/>
              <a:ext cx="3810001" cy="3810001"/>
            </a:xfrm>
            <a:prstGeom prst="ellipse">
              <a:avLst/>
            </a:prstGeom>
            <a:noFill/>
            <a:ln cap="flat" cmpd="sng" w="12700">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Municipalities</a:t>
              </a:r>
              <a:endParaRPr b="1" i="0" sz="2400" u="none" cap="none" strike="noStrike">
                <a:solidFill>
                  <a:srgbClr val="000000"/>
                </a:solidFill>
                <a:latin typeface="Helvetica Neue"/>
                <a:ea typeface="Helvetica Neue"/>
                <a:cs typeface="Helvetica Neue"/>
                <a:sym typeface="Helvetica Neue"/>
              </a:endParaRPr>
            </a:p>
          </p:txBody>
        </p:sp>
        <p:sp>
          <p:nvSpPr>
            <p:cNvPr id="379" name="Google Shape;379;p37"/>
            <p:cNvSpPr/>
            <p:nvPr/>
          </p:nvSpPr>
          <p:spPr>
            <a:xfrm>
              <a:off x="4958705" y="4448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Drivers and citizens satisfaction</a:t>
              </a:r>
              <a:endParaRPr/>
            </a:p>
            <a:p>
              <a:pPr indent="0" lvl="0" marL="0" marR="0" rtl="0" algn="ctr">
                <a:lnSpc>
                  <a:spcPct val="100000"/>
                </a:lnSpc>
                <a:spcBef>
                  <a:spcPts val="0"/>
                </a:spcBef>
                <a:spcAft>
                  <a:spcPts val="0"/>
                </a:spcAft>
                <a:buClr>
                  <a:srgbClr val="000000"/>
                </a:buClr>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sp>
          <p:nvSpPr>
            <p:cNvPr id="380" name="Google Shape;380;p37"/>
            <p:cNvSpPr/>
            <p:nvPr/>
          </p:nvSpPr>
          <p:spPr>
            <a:xfrm>
              <a:off x="4196705" y="6604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Right parking price and occupancy management</a:t>
              </a:r>
              <a:endParaRPr b="1" i="0" sz="1400" u="none" cap="none" strike="noStrike">
                <a:solidFill>
                  <a:srgbClr val="000000"/>
                </a:solidFill>
                <a:latin typeface="Helvetica Neue"/>
                <a:ea typeface="Helvetica Neue"/>
                <a:cs typeface="Helvetica Neue"/>
                <a:sym typeface="Helvetica Neue"/>
              </a:endParaRPr>
            </a:p>
          </p:txBody>
        </p:sp>
        <p:sp>
          <p:nvSpPr>
            <p:cNvPr id="381" name="Google Shape;381;p37"/>
            <p:cNvSpPr/>
            <p:nvPr/>
          </p:nvSpPr>
          <p:spPr>
            <a:xfrm>
              <a:off x="4958705" y="8766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200" u="none" cap="none" strike="noStrike">
                  <a:solidFill>
                    <a:srgbClr val="000000"/>
                  </a:solidFill>
                  <a:latin typeface="Helvetica Neue"/>
                  <a:ea typeface="Helvetica Neue"/>
                  <a:cs typeface="Helvetica Neue"/>
                  <a:sym typeface="Helvetica Neue"/>
                </a:rPr>
                <a:t>Billing management</a:t>
              </a:r>
              <a:endParaRPr b="1" i="0" sz="1200" u="none" cap="none" strike="noStrike">
                <a:solidFill>
                  <a:srgbClr val="000000"/>
                </a:solidFill>
                <a:latin typeface="Helvetica Neue"/>
                <a:ea typeface="Helvetica Neue"/>
                <a:cs typeface="Helvetica Neue"/>
                <a:sym typeface="Helvetica Neue"/>
              </a:endParaRPr>
            </a:p>
          </p:txBody>
        </p:sp>
        <p:sp>
          <p:nvSpPr>
            <p:cNvPr id="382" name="Google Shape;382;p37"/>
            <p:cNvSpPr/>
            <p:nvPr/>
          </p:nvSpPr>
          <p:spPr>
            <a:xfrm>
              <a:off x="11562705" y="4445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Revenue and costs management</a:t>
              </a:r>
              <a:endParaRPr b="1" i="0" sz="1400" u="none" cap="none" strike="noStrike">
                <a:solidFill>
                  <a:srgbClr val="000000"/>
                </a:solidFill>
                <a:latin typeface="Helvetica Neue"/>
                <a:ea typeface="Helvetica Neue"/>
                <a:cs typeface="Helvetica Neue"/>
                <a:sym typeface="Helvetica Neue"/>
              </a:endParaRPr>
            </a:p>
          </p:txBody>
        </p:sp>
        <p:sp>
          <p:nvSpPr>
            <p:cNvPr id="383" name="Google Shape;383;p37"/>
            <p:cNvSpPr/>
            <p:nvPr/>
          </p:nvSpPr>
          <p:spPr>
            <a:xfrm>
              <a:off x="12324705" y="6604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Payment and enforcement management</a:t>
              </a:r>
              <a:endParaRPr b="1" i="0" sz="1400" u="none" cap="none" strike="noStrike">
                <a:solidFill>
                  <a:srgbClr val="000000"/>
                </a:solidFill>
                <a:latin typeface="Helvetica Neue"/>
                <a:ea typeface="Helvetica Neue"/>
                <a:cs typeface="Helvetica Neue"/>
                <a:sym typeface="Helvetica Neue"/>
              </a:endParaRPr>
            </a:p>
          </p:txBody>
        </p:sp>
        <p:sp>
          <p:nvSpPr>
            <p:cNvPr id="384" name="Google Shape;384;p37"/>
            <p:cNvSpPr/>
            <p:nvPr/>
          </p:nvSpPr>
          <p:spPr>
            <a:xfrm>
              <a:off x="11685240" y="8639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Customer relations management</a:t>
              </a:r>
              <a:endParaRPr/>
            </a:p>
          </p:txBody>
        </p:sp>
        <p:sp>
          <p:nvSpPr>
            <p:cNvPr id="385" name="Google Shape;385;p37"/>
            <p:cNvSpPr/>
            <p:nvPr/>
          </p:nvSpPr>
          <p:spPr>
            <a:xfrm>
              <a:off x="8241655" y="90461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Assets management </a:t>
              </a:r>
              <a:endParaRPr/>
            </a:p>
            <a:p>
              <a:pPr indent="0" lvl="0" marL="0" marR="0" rtl="0" algn="ctr">
                <a:lnSpc>
                  <a:spcPct val="100000"/>
                </a:lnSpc>
                <a:spcBef>
                  <a:spcPts val="0"/>
                </a:spcBef>
                <a:spcAft>
                  <a:spcPts val="0"/>
                </a:spcAft>
                <a:buClr>
                  <a:srgbClr val="000000"/>
                </a:buClr>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nvGrpSpPr>
            <p:cNvPr id="386" name="Google Shape;386;p37"/>
            <p:cNvGrpSpPr/>
            <p:nvPr/>
          </p:nvGrpSpPr>
          <p:grpSpPr>
            <a:xfrm>
              <a:off x="5986634" y="5702405"/>
              <a:ext cx="1783793" cy="3332437"/>
              <a:chOff x="-1" y="-1"/>
              <a:chExt cx="1783791" cy="3332435"/>
            </a:xfrm>
          </p:grpSpPr>
          <p:grpSp>
            <p:nvGrpSpPr>
              <p:cNvPr id="387" name="Google Shape;387;p37"/>
              <p:cNvGrpSpPr/>
              <p:nvPr/>
            </p:nvGrpSpPr>
            <p:grpSpPr>
              <a:xfrm flipH="1">
                <a:off x="-1" y="-1"/>
                <a:ext cx="1339291" cy="1733078"/>
                <a:chOff x="113655" y="-271050"/>
                <a:chExt cx="1339290" cy="1733077"/>
              </a:xfrm>
            </p:grpSpPr>
            <p:cxnSp>
              <p:nvCxnSpPr>
                <p:cNvPr id="388" name="Google Shape;388;p37"/>
                <p:cNvCxnSpPr/>
                <p:nvPr/>
              </p:nvCxnSpPr>
              <p:spPr>
                <a:xfrm flipH="1" rot="10800000">
                  <a:off x="113655" y="-271050"/>
                  <a:ext cx="628822" cy="425126"/>
                </a:xfrm>
                <a:prstGeom prst="straightConnector1">
                  <a:avLst/>
                </a:prstGeom>
                <a:noFill/>
                <a:ln cap="flat" cmpd="sng" w="9525">
                  <a:solidFill>
                    <a:srgbClr val="53585F"/>
                  </a:solidFill>
                  <a:prstDash val="solid"/>
                  <a:miter lim="8000"/>
                  <a:headEnd len="sm" w="sm" type="none"/>
                  <a:tailEnd len="sm" w="sm" type="none"/>
                </a:ln>
              </p:spPr>
            </p:cxnSp>
            <p:cxnSp>
              <p:nvCxnSpPr>
                <p:cNvPr id="389" name="Google Shape;389;p37"/>
                <p:cNvCxnSpPr/>
                <p:nvPr/>
              </p:nvCxnSpPr>
              <p:spPr>
                <a:xfrm rot="10800000">
                  <a:off x="130175" y="1175791"/>
                  <a:ext cx="1322770" cy="286236"/>
                </a:xfrm>
                <a:prstGeom prst="straightConnector1">
                  <a:avLst/>
                </a:prstGeom>
                <a:noFill/>
                <a:ln cap="flat" cmpd="sng" w="9525">
                  <a:solidFill>
                    <a:srgbClr val="53585F"/>
                  </a:solidFill>
                  <a:prstDash val="solid"/>
                  <a:miter lim="8000"/>
                  <a:headEnd len="sm" w="sm" type="none"/>
                  <a:tailEnd len="sm" w="sm" type="none"/>
                </a:ln>
              </p:spPr>
            </p:cxnSp>
          </p:grpSp>
          <p:cxnSp>
            <p:nvCxnSpPr>
              <p:cNvPr id="390" name="Google Shape;390;p37"/>
              <p:cNvCxnSpPr/>
              <p:nvPr/>
            </p:nvCxnSpPr>
            <p:spPr>
              <a:xfrm flipH="1">
                <a:off x="492782" y="2286000"/>
                <a:ext cx="1291008" cy="1046434"/>
              </a:xfrm>
              <a:prstGeom prst="straightConnector1">
                <a:avLst/>
              </a:prstGeom>
              <a:noFill/>
              <a:ln cap="flat" cmpd="sng" w="9525">
                <a:solidFill>
                  <a:srgbClr val="53585F"/>
                </a:solidFill>
                <a:prstDash val="solid"/>
                <a:miter lim="8000"/>
                <a:headEnd len="sm" w="sm" type="none"/>
                <a:tailEnd len="sm" w="sm" type="none"/>
              </a:ln>
            </p:spPr>
          </p:cxnSp>
        </p:grpSp>
        <p:grpSp>
          <p:nvGrpSpPr>
            <p:cNvPr id="391" name="Google Shape;391;p37"/>
            <p:cNvGrpSpPr/>
            <p:nvPr/>
          </p:nvGrpSpPr>
          <p:grpSpPr>
            <a:xfrm flipH="1">
              <a:off x="10558634" y="5702405"/>
              <a:ext cx="1783793" cy="3332437"/>
              <a:chOff x="-1" y="-1"/>
              <a:chExt cx="1783791" cy="3332435"/>
            </a:xfrm>
          </p:grpSpPr>
          <p:grpSp>
            <p:nvGrpSpPr>
              <p:cNvPr id="392" name="Google Shape;392;p37"/>
              <p:cNvGrpSpPr/>
              <p:nvPr/>
            </p:nvGrpSpPr>
            <p:grpSpPr>
              <a:xfrm flipH="1">
                <a:off x="-1" y="-1"/>
                <a:ext cx="1339291" cy="1733078"/>
                <a:chOff x="113655" y="-271050"/>
                <a:chExt cx="1339290" cy="1733077"/>
              </a:xfrm>
            </p:grpSpPr>
            <p:cxnSp>
              <p:nvCxnSpPr>
                <p:cNvPr id="393" name="Google Shape;393;p37"/>
                <p:cNvCxnSpPr/>
                <p:nvPr/>
              </p:nvCxnSpPr>
              <p:spPr>
                <a:xfrm flipH="1" rot="10800000">
                  <a:off x="113655" y="-271050"/>
                  <a:ext cx="628822" cy="425126"/>
                </a:xfrm>
                <a:prstGeom prst="straightConnector1">
                  <a:avLst/>
                </a:prstGeom>
                <a:noFill/>
                <a:ln cap="flat" cmpd="sng" w="9525">
                  <a:solidFill>
                    <a:srgbClr val="53585F"/>
                  </a:solidFill>
                  <a:prstDash val="solid"/>
                  <a:miter lim="8000"/>
                  <a:headEnd len="sm" w="sm" type="none"/>
                  <a:tailEnd len="sm" w="sm" type="none"/>
                </a:ln>
              </p:spPr>
            </p:cxnSp>
            <p:cxnSp>
              <p:nvCxnSpPr>
                <p:cNvPr id="394" name="Google Shape;394;p37"/>
                <p:cNvCxnSpPr/>
                <p:nvPr/>
              </p:nvCxnSpPr>
              <p:spPr>
                <a:xfrm rot="10800000">
                  <a:off x="130175" y="1175791"/>
                  <a:ext cx="1322770" cy="286236"/>
                </a:xfrm>
                <a:prstGeom prst="straightConnector1">
                  <a:avLst/>
                </a:prstGeom>
                <a:noFill/>
                <a:ln cap="flat" cmpd="sng" w="9525">
                  <a:solidFill>
                    <a:srgbClr val="53585F"/>
                  </a:solidFill>
                  <a:prstDash val="solid"/>
                  <a:miter lim="8000"/>
                  <a:headEnd len="sm" w="sm" type="none"/>
                  <a:tailEnd len="sm" w="sm" type="none"/>
                </a:ln>
              </p:spPr>
            </p:cxnSp>
          </p:grpSp>
          <p:cxnSp>
            <p:nvCxnSpPr>
              <p:cNvPr id="395" name="Google Shape;395;p37"/>
              <p:cNvCxnSpPr/>
              <p:nvPr/>
            </p:nvCxnSpPr>
            <p:spPr>
              <a:xfrm flipH="1">
                <a:off x="492782" y="2286000"/>
                <a:ext cx="1291008" cy="1046434"/>
              </a:xfrm>
              <a:prstGeom prst="straightConnector1">
                <a:avLst/>
              </a:prstGeom>
              <a:noFill/>
              <a:ln cap="flat" cmpd="sng" w="9525">
                <a:solidFill>
                  <a:srgbClr val="53585F"/>
                </a:solidFill>
                <a:prstDash val="solid"/>
                <a:miter lim="8000"/>
                <a:headEnd len="sm" w="sm" type="none"/>
                <a:tailEnd len="sm" w="sm" type="none"/>
              </a:ln>
            </p:spPr>
          </p:cxnSp>
        </p:grpSp>
        <p:cxnSp>
          <p:nvCxnSpPr>
            <p:cNvPr id="396" name="Google Shape;396;p37"/>
            <p:cNvCxnSpPr/>
            <p:nvPr/>
          </p:nvCxnSpPr>
          <p:spPr>
            <a:xfrm flipH="1">
              <a:off x="9148935" y="8547207"/>
              <a:ext cx="1" cy="508640"/>
            </a:xfrm>
            <a:prstGeom prst="straightConnector1">
              <a:avLst/>
            </a:prstGeom>
            <a:noFill/>
            <a:ln cap="flat" cmpd="sng" w="9525">
              <a:solidFill>
                <a:srgbClr val="53585F"/>
              </a:solidFill>
              <a:prstDash val="solid"/>
              <a:miter lim="8000"/>
              <a:headEnd len="sm" w="sm" type="none"/>
              <a:tailEnd len="sm" w="sm" type="none"/>
            </a:ln>
          </p:spPr>
        </p:cxn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8"/>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smart parking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402" name="Google Shape;402;p38"/>
          <p:cNvSpPr/>
          <p:nvPr/>
        </p:nvSpPr>
        <p:spPr>
          <a:xfrm>
            <a:off x="3170766" y="2286000"/>
            <a:ext cx="9906001"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Key issues that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we have solution for</a:t>
            </a:r>
            <a:endParaRPr/>
          </a:p>
          <a:p>
            <a:pPr indent="0" lvl="0" marL="0" marR="0" rtl="0" algn="l">
              <a:lnSpc>
                <a:spcPct val="100000"/>
              </a:lnSpc>
              <a:spcBef>
                <a:spcPts val="0"/>
              </a:spcBef>
              <a:spcAft>
                <a:spcPts val="0"/>
              </a:spcAft>
              <a:buClr>
                <a:srgbClr val="000000"/>
              </a:buClr>
              <a:buFont typeface="Helvetica Neue"/>
              <a:buNone/>
            </a:pPr>
            <a:r>
              <a:t/>
            </a:r>
            <a:endParaRPr b="1" i="0" sz="4800" u="none" cap="none" strike="noStrike">
              <a:solidFill>
                <a:srgbClr val="000000"/>
              </a:solidFill>
              <a:latin typeface="Helvetica Neue"/>
              <a:ea typeface="Helvetica Neue"/>
              <a:cs typeface="Helvetica Neue"/>
              <a:sym typeface="Helvetica Neue"/>
            </a:endParaRPr>
          </a:p>
        </p:txBody>
      </p:sp>
      <p:grpSp>
        <p:nvGrpSpPr>
          <p:cNvPr id="403" name="Google Shape;403;p38"/>
          <p:cNvGrpSpPr/>
          <p:nvPr/>
        </p:nvGrpSpPr>
        <p:grpSpPr>
          <a:xfrm>
            <a:off x="4320000" y="3960000"/>
            <a:ext cx="10030375" cy="6539997"/>
            <a:chOff x="4196705" y="4284133"/>
            <a:chExt cx="10030375" cy="6539997"/>
          </a:xfrm>
        </p:grpSpPr>
        <p:sp>
          <p:nvSpPr>
            <p:cNvPr id="404" name="Google Shape;404;p38"/>
            <p:cNvSpPr/>
            <p:nvPr/>
          </p:nvSpPr>
          <p:spPr>
            <a:xfrm>
              <a:off x="4953000" y="4284133"/>
              <a:ext cx="9274080" cy="5907789"/>
            </a:xfrm>
            <a:prstGeom prst="rect">
              <a:avLst/>
            </a:prstGeom>
            <a:noFill/>
            <a:ln>
              <a:noFill/>
            </a:ln>
          </p:spPr>
          <p:txBody>
            <a:bodyPr anchorCtr="0" anchor="t"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405" name="Google Shape;405;p38"/>
            <p:cNvSpPr/>
            <p:nvPr/>
          </p:nvSpPr>
          <p:spPr>
            <a:xfrm>
              <a:off x="7247385" y="4745485"/>
              <a:ext cx="3810001" cy="3810001"/>
            </a:xfrm>
            <a:prstGeom prst="ellipse">
              <a:avLst/>
            </a:prstGeom>
            <a:noFill/>
            <a:ln cap="flat" cmpd="sng" w="12700">
              <a:solidFill>
                <a:srgbClr val="53585F"/>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Drivers</a:t>
              </a:r>
              <a:endParaRPr b="1" i="0" sz="2400" u="none" cap="none" strike="noStrike">
                <a:solidFill>
                  <a:srgbClr val="000000"/>
                </a:solidFill>
                <a:latin typeface="Helvetica Neue"/>
                <a:ea typeface="Helvetica Neue"/>
                <a:cs typeface="Helvetica Neue"/>
                <a:sym typeface="Helvetica Neue"/>
              </a:endParaRPr>
            </a:p>
          </p:txBody>
        </p:sp>
        <p:sp>
          <p:nvSpPr>
            <p:cNvPr id="406" name="Google Shape;406;p38"/>
            <p:cNvSpPr/>
            <p:nvPr/>
          </p:nvSpPr>
          <p:spPr>
            <a:xfrm>
              <a:off x="4958705" y="4448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200" u="none" cap="none" strike="noStrike">
                  <a:solidFill>
                    <a:srgbClr val="000000"/>
                  </a:solidFill>
                  <a:latin typeface="Helvetica Neue"/>
                  <a:ea typeface="Helvetica Neue"/>
                  <a:cs typeface="Helvetica Neue"/>
                  <a:sym typeface="Helvetica Neue"/>
                </a:rPr>
                <a:t>Various payment possibilities </a:t>
              </a:r>
              <a:endParaRPr/>
            </a:p>
            <a:p>
              <a:pPr indent="0" lvl="0" marL="0" marR="0" rtl="0" algn="ctr">
                <a:lnSpc>
                  <a:spcPct val="100000"/>
                </a:lnSpc>
                <a:spcBef>
                  <a:spcPts val="0"/>
                </a:spcBef>
                <a:spcAft>
                  <a:spcPts val="0"/>
                </a:spcAft>
                <a:buClr>
                  <a:srgbClr val="000000"/>
                </a:buClr>
                <a:buFont typeface="Helvetica Neue"/>
                <a:buNone/>
              </a:pPr>
              <a:r>
                <a:rPr b="1" i="0" lang="en-US" sz="1200" u="none" cap="none" strike="noStrike">
                  <a:solidFill>
                    <a:srgbClr val="000000"/>
                  </a:solidFill>
                  <a:latin typeface="Helvetica Neue"/>
                  <a:ea typeface="Helvetica Neue"/>
                  <a:cs typeface="Helvetica Neue"/>
                  <a:sym typeface="Helvetica Neue"/>
                </a:rPr>
                <a:t>Avoid inconveniences</a:t>
              </a:r>
              <a:endParaRPr b="1" i="0" sz="1200" u="none" cap="none" strike="noStrike">
                <a:solidFill>
                  <a:srgbClr val="000000"/>
                </a:solidFill>
                <a:latin typeface="Helvetica Neue"/>
                <a:ea typeface="Helvetica Neue"/>
                <a:cs typeface="Helvetica Neue"/>
                <a:sym typeface="Helvetica Neue"/>
              </a:endParaRPr>
            </a:p>
          </p:txBody>
        </p:sp>
        <p:sp>
          <p:nvSpPr>
            <p:cNvPr id="407" name="Google Shape;407;p38"/>
            <p:cNvSpPr/>
            <p:nvPr/>
          </p:nvSpPr>
          <p:spPr>
            <a:xfrm>
              <a:off x="4196705" y="6604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Searching possibilities</a:t>
              </a:r>
              <a:endParaRPr/>
            </a:p>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Navigation to the final</a:t>
              </a:r>
              <a:endParaRPr/>
            </a:p>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 destination</a:t>
              </a:r>
              <a:endParaRPr b="1" i="0" sz="1400" u="none" cap="none" strike="noStrike">
                <a:solidFill>
                  <a:srgbClr val="000000"/>
                </a:solidFill>
                <a:latin typeface="Helvetica Neue"/>
                <a:ea typeface="Helvetica Neue"/>
                <a:cs typeface="Helvetica Neue"/>
                <a:sym typeface="Helvetica Neue"/>
              </a:endParaRPr>
            </a:p>
          </p:txBody>
        </p:sp>
        <p:sp>
          <p:nvSpPr>
            <p:cNvPr id="408" name="Google Shape;408;p38"/>
            <p:cNvSpPr/>
            <p:nvPr/>
          </p:nvSpPr>
          <p:spPr>
            <a:xfrm>
              <a:off x="4958705" y="8766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200" u="none" cap="none" strike="noStrike">
                  <a:solidFill>
                    <a:srgbClr val="000000"/>
                  </a:solidFill>
                  <a:latin typeface="Helvetica Neue"/>
                  <a:ea typeface="Helvetica Neue"/>
                  <a:cs typeface="Helvetica Neue"/>
                  <a:sym typeface="Helvetica Neue"/>
                </a:rPr>
                <a:t>Remote control over parking session</a:t>
              </a:r>
              <a:endParaRPr b="1" i="0" sz="1200" u="none" cap="none" strike="noStrike">
                <a:solidFill>
                  <a:srgbClr val="000000"/>
                </a:solidFill>
                <a:latin typeface="Helvetica Neue"/>
                <a:ea typeface="Helvetica Neue"/>
                <a:cs typeface="Helvetica Neue"/>
                <a:sym typeface="Helvetica Neue"/>
              </a:endParaRPr>
            </a:p>
          </p:txBody>
        </p:sp>
        <p:sp>
          <p:nvSpPr>
            <p:cNvPr id="409" name="Google Shape;409;p38"/>
            <p:cNvSpPr/>
            <p:nvPr/>
          </p:nvSpPr>
          <p:spPr>
            <a:xfrm>
              <a:off x="11562705" y="4445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One App for all needs </a:t>
              </a:r>
              <a:endParaRPr b="1" i="0" sz="1400" u="none" cap="none" strike="noStrike">
                <a:solidFill>
                  <a:srgbClr val="000000"/>
                </a:solidFill>
                <a:latin typeface="Helvetica Neue"/>
                <a:ea typeface="Helvetica Neue"/>
                <a:cs typeface="Helvetica Neue"/>
                <a:sym typeface="Helvetica Neue"/>
              </a:endParaRPr>
            </a:p>
          </p:txBody>
        </p:sp>
        <p:sp>
          <p:nvSpPr>
            <p:cNvPr id="410" name="Google Shape;410;p38"/>
            <p:cNvSpPr/>
            <p:nvPr/>
          </p:nvSpPr>
          <p:spPr>
            <a:xfrm>
              <a:off x="12324705" y="6604000"/>
              <a:ext cx="1778001" cy="1778000"/>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Avoid enforcement</a:t>
              </a:r>
              <a:endParaRPr b="1" i="0" sz="1400" u="none" cap="none" strike="noStrike">
                <a:solidFill>
                  <a:srgbClr val="000000"/>
                </a:solidFill>
                <a:latin typeface="Helvetica Neue"/>
                <a:ea typeface="Helvetica Neue"/>
                <a:cs typeface="Helvetica Neue"/>
                <a:sym typeface="Helvetica Neue"/>
              </a:endParaRPr>
            </a:p>
          </p:txBody>
        </p:sp>
        <p:sp>
          <p:nvSpPr>
            <p:cNvPr id="411" name="Google Shape;411;p38"/>
            <p:cNvSpPr/>
            <p:nvPr/>
          </p:nvSpPr>
          <p:spPr>
            <a:xfrm>
              <a:off x="11685240" y="86397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Avoid cruising</a:t>
              </a:r>
              <a:endParaRPr/>
            </a:p>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Time saving</a:t>
              </a:r>
              <a:endParaRPr b="1" i="0" sz="1400" u="none" cap="none" strike="noStrike">
                <a:solidFill>
                  <a:srgbClr val="000000"/>
                </a:solidFill>
                <a:latin typeface="Helvetica Neue"/>
                <a:ea typeface="Helvetica Neue"/>
                <a:cs typeface="Helvetica Neue"/>
                <a:sym typeface="Helvetica Neue"/>
              </a:endParaRPr>
            </a:p>
          </p:txBody>
        </p:sp>
        <p:sp>
          <p:nvSpPr>
            <p:cNvPr id="412" name="Google Shape;412;p38"/>
            <p:cNvSpPr/>
            <p:nvPr/>
          </p:nvSpPr>
          <p:spPr>
            <a:xfrm>
              <a:off x="8241655" y="9046129"/>
              <a:ext cx="1778001" cy="1778001"/>
            </a:xfrm>
            <a:prstGeom prst="ellipse">
              <a:avLst/>
            </a:prstGeom>
            <a:noFill/>
            <a:ln cap="flat" cmpd="sng" w="9525">
              <a:solidFill>
                <a:srgbClr val="85888D"/>
              </a:solidFill>
              <a:prstDash val="solid"/>
              <a:miter lim="8000"/>
              <a:headEnd len="sm" w="sm" type="none"/>
              <a:tailEnd len="sm" w="sm" type="none"/>
            </a:ln>
          </p:spPr>
          <p:txBody>
            <a:bodyPr anchorCtr="0" anchor="ctr" bIns="29425" lIns="29425" spcFirstLastPara="1" rIns="29425" wrap="square" tIns="29425">
              <a:noAutofit/>
            </a:bodyPr>
            <a:lstStyle/>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Prior information:</a:t>
              </a:r>
              <a:endParaRPr/>
            </a:p>
            <a:p>
              <a:pPr indent="0" lvl="0" marL="0" marR="0" rtl="0" algn="ctr">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Prices, conditions and occupancy</a:t>
              </a:r>
              <a:endParaRPr b="1" i="0" sz="14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Font typeface="Helvetica Neue"/>
                <a:buNone/>
              </a:pPr>
              <a:r>
                <a:t/>
              </a:r>
              <a:endParaRPr b="1" i="0" sz="1100" u="none" cap="none" strike="noStrike">
                <a:solidFill>
                  <a:srgbClr val="000000"/>
                </a:solidFill>
                <a:latin typeface="Helvetica Neue"/>
                <a:ea typeface="Helvetica Neue"/>
                <a:cs typeface="Helvetica Neue"/>
                <a:sym typeface="Helvetica Neue"/>
              </a:endParaRPr>
            </a:p>
          </p:txBody>
        </p:sp>
        <p:grpSp>
          <p:nvGrpSpPr>
            <p:cNvPr id="413" name="Google Shape;413;p38"/>
            <p:cNvGrpSpPr/>
            <p:nvPr/>
          </p:nvGrpSpPr>
          <p:grpSpPr>
            <a:xfrm>
              <a:off x="5986634" y="5702405"/>
              <a:ext cx="1783793" cy="3332437"/>
              <a:chOff x="-1" y="-1"/>
              <a:chExt cx="1783791" cy="3332435"/>
            </a:xfrm>
          </p:grpSpPr>
          <p:grpSp>
            <p:nvGrpSpPr>
              <p:cNvPr id="414" name="Google Shape;414;p38"/>
              <p:cNvGrpSpPr/>
              <p:nvPr/>
            </p:nvGrpSpPr>
            <p:grpSpPr>
              <a:xfrm flipH="1">
                <a:off x="-1" y="-1"/>
                <a:ext cx="1339291" cy="1733078"/>
                <a:chOff x="113655" y="-271050"/>
                <a:chExt cx="1339290" cy="1733077"/>
              </a:xfrm>
            </p:grpSpPr>
            <p:cxnSp>
              <p:nvCxnSpPr>
                <p:cNvPr id="415" name="Google Shape;415;p38"/>
                <p:cNvCxnSpPr/>
                <p:nvPr/>
              </p:nvCxnSpPr>
              <p:spPr>
                <a:xfrm flipH="1" rot="10800000">
                  <a:off x="113655" y="-271050"/>
                  <a:ext cx="628822" cy="425126"/>
                </a:xfrm>
                <a:prstGeom prst="straightConnector1">
                  <a:avLst/>
                </a:prstGeom>
                <a:noFill/>
                <a:ln cap="flat" cmpd="sng" w="9525">
                  <a:solidFill>
                    <a:srgbClr val="53585F"/>
                  </a:solidFill>
                  <a:prstDash val="solid"/>
                  <a:miter lim="8000"/>
                  <a:headEnd len="sm" w="sm" type="none"/>
                  <a:tailEnd len="sm" w="sm" type="none"/>
                </a:ln>
              </p:spPr>
            </p:cxnSp>
            <p:cxnSp>
              <p:nvCxnSpPr>
                <p:cNvPr id="416" name="Google Shape;416;p38"/>
                <p:cNvCxnSpPr/>
                <p:nvPr/>
              </p:nvCxnSpPr>
              <p:spPr>
                <a:xfrm rot="10800000">
                  <a:off x="130175" y="1175791"/>
                  <a:ext cx="1322770" cy="286236"/>
                </a:xfrm>
                <a:prstGeom prst="straightConnector1">
                  <a:avLst/>
                </a:prstGeom>
                <a:noFill/>
                <a:ln cap="flat" cmpd="sng" w="9525">
                  <a:solidFill>
                    <a:srgbClr val="53585F"/>
                  </a:solidFill>
                  <a:prstDash val="solid"/>
                  <a:miter lim="8000"/>
                  <a:headEnd len="sm" w="sm" type="none"/>
                  <a:tailEnd len="sm" w="sm" type="none"/>
                </a:ln>
              </p:spPr>
            </p:cxnSp>
          </p:grpSp>
          <p:cxnSp>
            <p:nvCxnSpPr>
              <p:cNvPr id="417" name="Google Shape;417;p38"/>
              <p:cNvCxnSpPr/>
              <p:nvPr/>
            </p:nvCxnSpPr>
            <p:spPr>
              <a:xfrm flipH="1">
                <a:off x="492782" y="2286000"/>
                <a:ext cx="1291008" cy="1046434"/>
              </a:xfrm>
              <a:prstGeom prst="straightConnector1">
                <a:avLst/>
              </a:prstGeom>
              <a:noFill/>
              <a:ln cap="flat" cmpd="sng" w="9525">
                <a:solidFill>
                  <a:srgbClr val="53585F"/>
                </a:solidFill>
                <a:prstDash val="solid"/>
                <a:miter lim="8000"/>
                <a:headEnd len="sm" w="sm" type="none"/>
                <a:tailEnd len="sm" w="sm" type="none"/>
              </a:ln>
            </p:spPr>
          </p:cxnSp>
        </p:grpSp>
        <p:grpSp>
          <p:nvGrpSpPr>
            <p:cNvPr id="418" name="Google Shape;418;p38"/>
            <p:cNvGrpSpPr/>
            <p:nvPr/>
          </p:nvGrpSpPr>
          <p:grpSpPr>
            <a:xfrm flipH="1">
              <a:off x="10558634" y="5702405"/>
              <a:ext cx="1783793" cy="3332437"/>
              <a:chOff x="-1" y="-1"/>
              <a:chExt cx="1783791" cy="3332435"/>
            </a:xfrm>
          </p:grpSpPr>
          <p:grpSp>
            <p:nvGrpSpPr>
              <p:cNvPr id="419" name="Google Shape;419;p38"/>
              <p:cNvGrpSpPr/>
              <p:nvPr/>
            </p:nvGrpSpPr>
            <p:grpSpPr>
              <a:xfrm flipH="1">
                <a:off x="-1" y="-1"/>
                <a:ext cx="1339291" cy="1733078"/>
                <a:chOff x="113655" y="-271050"/>
                <a:chExt cx="1339290" cy="1733077"/>
              </a:xfrm>
            </p:grpSpPr>
            <p:cxnSp>
              <p:nvCxnSpPr>
                <p:cNvPr id="420" name="Google Shape;420;p38"/>
                <p:cNvCxnSpPr/>
                <p:nvPr/>
              </p:nvCxnSpPr>
              <p:spPr>
                <a:xfrm flipH="1" rot="10800000">
                  <a:off x="113655" y="-271050"/>
                  <a:ext cx="628822" cy="425126"/>
                </a:xfrm>
                <a:prstGeom prst="straightConnector1">
                  <a:avLst/>
                </a:prstGeom>
                <a:noFill/>
                <a:ln cap="flat" cmpd="sng" w="9525">
                  <a:solidFill>
                    <a:srgbClr val="53585F"/>
                  </a:solidFill>
                  <a:prstDash val="solid"/>
                  <a:miter lim="8000"/>
                  <a:headEnd len="sm" w="sm" type="none"/>
                  <a:tailEnd len="sm" w="sm" type="none"/>
                </a:ln>
              </p:spPr>
            </p:cxnSp>
            <p:cxnSp>
              <p:nvCxnSpPr>
                <p:cNvPr id="421" name="Google Shape;421;p38"/>
                <p:cNvCxnSpPr/>
                <p:nvPr/>
              </p:nvCxnSpPr>
              <p:spPr>
                <a:xfrm rot="10800000">
                  <a:off x="130175" y="1175791"/>
                  <a:ext cx="1322770" cy="286236"/>
                </a:xfrm>
                <a:prstGeom prst="straightConnector1">
                  <a:avLst/>
                </a:prstGeom>
                <a:noFill/>
                <a:ln cap="flat" cmpd="sng" w="9525">
                  <a:solidFill>
                    <a:srgbClr val="53585F"/>
                  </a:solidFill>
                  <a:prstDash val="solid"/>
                  <a:miter lim="8000"/>
                  <a:headEnd len="sm" w="sm" type="none"/>
                  <a:tailEnd len="sm" w="sm" type="none"/>
                </a:ln>
              </p:spPr>
            </p:cxnSp>
          </p:grpSp>
          <p:cxnSp>
            <p:nvCxnSpPr>
              <p:cNvPr id="422" name="Google Shape;422;p38"/>
              <p:cNvCxnSpPr/>
              <p:nvPr/>
            </p:nvCxnSpPr>
            <p:spPr>
              <a:xfrm flipH="1">
                <a:off x="492782" y="2286000"/>
                <a:ext cx="1291008" cy="1046434"/>
              </a:xfrm>
              <a:prstGeom prst="straightConnector1">
                <a:avLst/>
              </a:prstGeom>
              <a:noFill/>
              <a:ln cap="flat" cmpd="sng" w="9525">
                <a:solidFill>
                  <a:srgbClr val="53585F"/>
                </a:solidFill>
                <a:prstDash val="solid"/>
                <a:miter lim="8000"/>
                <a:headEnd len="sm" w="sm" type="none"/>
                <a:tailEnd len="sm" w="sm" type="none"/>
              </a:ln>
            </p:spPr>
          </p:cxnSp>
        </p:grpSp>
        <p:cxnSp>
          <p:nvCxnSpPr>
            <p:cNvPr id="423" name="Google Shape;423;p38"/>
            <p:cNvCxnSpPr/>
            <p:nvPr/>
          </p:nvCxnSpPr>
          <p:spPr>
            <a:xfrm flipH="1">
              <a:off x="9148935" y="8547207"/>
              <a:ext cx="1" cy="508640"/>
            </a:xfrm>
            <a:prstGeom prst="straightConnector1">
              <a:avLst/>
            </a:prstGeom>
            <a:noFill/>
            <a:ln cap="flat" cmpd="sng" w="9525">
              <a:solidFill>
                <a:srgbClr val="53585F"/>
              </a:solidFill>
              <a:prstDash val="solid"/>
              <a:miter lim="8000"/>
              <a:headEnd len="sm" w="sm" type="none"/>
              <a:tailEnd len="sm" w="sm" type="none"/>
            </a:ln>
          </p:spPr>
        </p:cxn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39"/>
          <p:cNvSpPr/>
          <p:nvPr/>
        </p:nvSpPr>
        <p:spPr>
          <a:xfrm>
            <a:off x="3170766" y="6350000"/>
            <a:ext cx="7698679"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Main Functionality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of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0"/>
          <p:cNvSpPr/>
          <p:nvPr/>
        </p:nvSpPr>
        <p:spPr>
          <a:xfrm>
            <a:off x="3170766" y="1902420"/>
            <a:ext cx="7360988" cy="2732999"/>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Main Functionality of UniP Open Platform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for Drivers</a:t>
            </a:r>
            <a:endParaRPr/>
          </a:p>
        </p:txBody>
      </p:sp>
      <p:sp>
        <p:nvSpPr>
          <p:cNvPr id="434" name="Google Shape;434;p40"/>
          <p:cNvSpPr/>
          <p:nvPr/>
        </p:nvSpPr>
        <p:spPr>
          <a:xfrm>
            <a:off x="1143000" y="5334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Time saving tips</a:t>
            </a:r>
            <a:endParaRPr/>
          </a:p>
        </p:txBody>
      </p:sp>
      <p:sp>
        <p:nvSpPr>
          <p:cNvPr id="435" name="Google Shape;435;p40"/>
          <p:cNvSpPr/>
          <p:nvPr/>
        </p:nvSpPr>
        <p:spPr>
          <a:xfrm>
            <a:off x="3175000" y="5207000"/>
            <a:ext cx="3810000" cy="4967817"/>
          </a:xfrm>
          <a:prstGeom prst="rect">
            <a:avLst/>
          </a:prstGeom>
          <a:noFill/>
          <a:ln>
            <a:noFill/>
          </a:ln>
        </p:spPr>
        <p:txBody>
          <a:bodyPr anchorCtr="0" anchor="t" bIns="29425" lIns="29425" spcFirstLastPara="1" rIns="29425" wrap="square" tIns="29425">
            <a:noAutofit/>
          </a:bodyPr>
          <a:lstStyle/>
          <a:p>
            <a:pPr indent="-173848" lvl="0" marL="173848" marR="0" rtl="0" algn="l">
              <a:lnSpc>
                <a:spcPct val="170454"/>
              </a:lnSpc>
              <a:spcBef>
                <a:spcPts val="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Remote extension of parking session: No need to return to the parking site for payment of extra parking time</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Accurate prediction of parking space availability: No need to drive around looking for the parking space </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Affective search engine of the available parking place closest to the destination point</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Navigation to the closest  parking space and to the destination point</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No need to search for the parking meter or processing machine</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No queues to make payment</a:t>
            </a:r>
            <a:endParaRPr/>
          </a:p>
          <a:p>
            <a:pPr indent="-173848" lvl="0" marL="173848" marR="0" rtl="0" algn="l">
              <a:lnSpc>
                <a:spcPct val="170454"/>
              </a:lnSpc>
              <a:spcBef>
                <a:spcPts val="700"/>
              </a:spcBef>
              <a:spcAft>
                <a:spcPts val="0"/>
              </a:spcAft>
              <a:buClr>
                <a:srgbClr val="000000"/>
              </a:buClr>
              <a:buSzPts val="1056"/>
              <a:buFont typeface="Helvetica Neue"/>
              <a:buChar char="•"/>
            </a:pPr>
            <a:r>
              <a:rPr b="0" i="0" lang="en-US" sz="1408" u="none" cap="none" strike="noStrike">
                <a:solidFill>
                  <a:srgbClr val="000000"/>
                </a:solidFill>
                <a:latin typeface="Helvetica Neue"/>
                <a:ea typeface="Helvetica Neue"/>
                <a:cs typeface="Helvetica Neue"/>
                <a:sym typeface="Helvetica Neue"/>
              </a:rPr>
              <a:t>Parking with a resident parking permit</a:t>
            </a:r>
            <a:endParaRPr/>
          </a:p>
        </p:txBody>
      </p:sp>
      <p:sp>
        <p:nvSpPr>
          <p:cNvPr id="436" name="Google Shape;436;p40"/>
          <p:cNvSpPr/>
          <p:nvPr/>
        </p:nvSpPr>
        <p:spPr>
          <a:xfrm>
            <a:off x="9271000" y="5334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Convenience</a:t>
            </a:r>
            <a:endParaRPr/>
          </a:p>
        </p:txBody>
      </p:sp>
      <p:sp>
        <p:nvSpPr>
          <p:cNvPr id="437" name="Google Shape;437;p40"/>
          <p:cNvSpPr/>
          <p:nvPr/>
        </p:nvSpPr>
        <p:spPr>
          <a:xfrm>
            <a:off x="11303000" y="5207000"/>
            <a:ext cx="3810000" cy="2384310"/>
          </a:xfrm>
          <a:prstGeom prst="rect">
            <a:avLst/>
          </a:prstGeom>
          <a:noFill/>
          <a:ln>
            <a:noFill/>
          </a:ln>
        </p:spPr>
        <p:txBody>
          <a:bodyPr anchorCtr="0" anchor="t" bIns="29425" lIns="29425" spcFirstLastPara="1" rIns="29425" wrap="square" tIns="29425">
            <a:noAutofit/>
          </a:bodyPr>
          <a:lstStyle/>
          <a:p>
            <a:pPr indent="-165946" lvl="0" marL="165946" marR="0" rtl="0" algn="l">
              <a:lnSpc>
                <a:spcPct val="171130"/>
              </a:lnSpc>
              <a:spcBef>
                <a:spcPts val="0"/>
              </a:spcBef>
              <a:spcAft>
                <a:spcPts val="0"/>
              </a:spcAft>
              <a:buClr>
                <a:srgbClr val="000000"/>
              </a:buClr>
              <a:buSzPts val="1008"/>
              <a:buFont typeface="Helvetica Neue"/>
              <a:buChar char="•"/>
            </a:pPr>
            <a:r>
              <a:rPr b="0" i="0" lang="en-US" sz="1344" u="none" cap="none" strike="noStrike">
                <a:solidFill>
                  <a:srgbClr val="000000"/>
                </a:solidFill>
                <a:latin typeface="Helvetica Neue"/>
                <a:ea typeface="Helvetica Neue"/>
                <a:cs typeface="Helvetica Neue"/>
                <a:sym typeface="Helvetica Neue"/>
              </a:rPr>
              <a:t>User information availability (city maps, street view, parking rates and rules, news)</a:t>
            </a:r>
            <a:endParaRPr/>
          </a:p>
          <a:p>
            <a:pPr indent="-165946" lvl="0" marL="165946" marR="0" rtl="0" algn="l">
              <a:lnSpc>
                <a:spcPct val="171130"/>
              </a:lnSpc>
              <a:spcBef>
                <a:spcPts val="600"/>
              </a:spcBef>
              <a:spcAft>
                <a:spcPts val="0"/>
              </a:spcAft>
              <a:buClr>
                <a:srgbClr val="000000"/>
              </a:buClr>
              <a:buSzPts val="1008"/>
              <a:buFont typeface="Helvetica Neue"/>
              <a:buChar char="•"/>
            </a:pPr>
            <a:r>
              <a:rPr b="0" i="0" lang="en-US" sz="1344" u="none" cap="none" strike="noStrike">
                <a:solidFill>
                  <a:srgbClr val="000000"/>
                </a:solidFill>
                <a:latin typeface="Helvetica Neue"/>
                <a:ea typeface="Helvetica Neue"/>
                <a:cs typeface="Helvetica Neue"/>
                <a:sym typeface="Helvetica Neue"/>
              </a:rPr>
              <a:t>Automatic push notification by App, SMS, IVR.</a:t>
            </a:r>
            <a:endParaRPr/>
          </a:p>
          <a:p>
            <a:pPr indent="-165946" lvl="0" marL="165946" marR="0" rtl="0" algn="l">
              <a:lnSpc>
                <a:spcPct val="171130"/>
              </a:lnSpc>
              <a:spcBef>
                <a:spcPts val="600"/>
              </a:spcBef>
              <a:spcAft>
                <a:spcPts val="0"/>
              </a:spcAft>
              <a:buClr>
                <a:srgbClr val="000000"/>
              </a:buClr>
              <a:buSzPts val="1008"/>
              <a:buFont typeface="Helvetica Neue"/>
              <a:buChar char="•"/>
            </a:pPr>
            <a:r>
              <a:rPr b="0" i="0" lang="en-US" sz="1344" u="none" cap="none" strike="noStrike">
                <a:solidFill>
                  <a:srgbClr val="000000"/>
                </a:solidFill>
                <a:latin typeface="Helvetica Neue"/>
                <a:ea typeface="Helvetica Neue"/>
                <a:cs typeface="Helvetica Neue"/>
                <a:sym typeface="Helvetica Neue"/>
              </a:rPr>
              <a:t>Parking time and price control from any location. Notification about parking time expiration</a:t>
            </a:r>
            <a:endParaRPr/>
          </a:p>
          <a:p>
            <a:pPr indent="-165946" lvl="0" marL="165946" marR="0" rtl="0" algn="l">
              <a:lnSpc>
                <a:spcPct val="171130"/>
              </a:lnSpc>
              <a:spcBef>
                <a:spcPts val="600"/>
              </a:spcBef>
              <a:spcAft>
                <a:spcPts val="0"/>
              </a:spcAft>
              <a:buClr>
                <a:srgbClr val="000000"/>
              </a:buClr>
              <a:buSzPts val="1008"/>
              <a:buFont typeface="Helvetica Neue"/>
              <a:buChar char="•"/>
            </a:pPr>
            <a:r>
              <a:rPr b="0" i="0" lang="en-US" sz="1344" u="none" cap="none" strike="noStrike">
                <a:solidFill>
                  <a:srgbClr val="000000"/>
                </a:solidFill>
                <a:latin typeface="Helvetica Neue"/>
                <a:ea typeface="Helvetica Neue"/>
                <a:cs typeface="Helvetica Neue"/>
                <a:sym typeface="Helvetica Neue"/>
              </a:rPr>
              <a:t>Multiplatform. Various user interfaces </a:t>
            </a:r>
            <a:endParaRPr/>
          </a:p>
        </p:txBody>
      </p:sp>
      <p:sp>
        <p:nvSpPr>
          <p:cNvPr id="438" name="Google Shape;438;p40"/>
          <p:cNvSpPr/>
          <p:nvPr/>
        </p:nvSpPr>
        <p:spPr>
          <a:xfrm>
            <a:off x="9271000" y="77597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Fare payment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advantages</a:t>
            </a:r>
            <a:endParaRPr/>
          </a:p>
        </p:txBody>
      </p:sp>
      <p:sp>
        <p:nvSpPr>
          <p:cNvPr id="439" name="Google Shape;439;p40"/>
          <p:cNvSpPr/>
          <p:nvPr/>
        </p:nvSpPr>
        <p:spPr>
          <a:xfrm>
            <a:off x="11303000" y="7632700"/>
            <a:ext cx="3810000" cy="2542167"/>
          </a:xfrm>
          <a:prstGeom prst="rect">
            <a:avLst/>
          </a:prstGeom>
          <a:noFill/>
          <a:ln>
            <a:noFill/>
          </a:ln>
        </p:spPr>
        <p:txBody>
          <a:bodyPr anchorCtr="0" anchor="t" bIns="29425" lIns="29425" spcFirstLastPara="1" rIns="29425" wrap="square" tIns="29425">
            <a:noAutofit/>
          </a:bodyPr>
          <a:lstStyle/>
          <a:p>
            <a:pPr indent="-152117" lvl="0" marL="152117" marR="0" rtl="0" algn="l">
              <a:lnSpc>
                <a:spcPct val="170454"/>
              </a:lnSpc>
              <a:spcBef>
                <a:spcPts val="0"/>
              </a:spcBef>
              <a:spcAft>
                <a:spcPts val="0"/>
              </a:spcAft>
              <a:buClr>
                <a:srgbClr val="000000"/>
              </a:buClr>
              <a:buSzPts val="924"/>
              <a:buFont typeface="Helvetica Neue"/>
              <a:buChar char="•"/>
            </a:pPr>
            <a:r>
              <a:rPr b="0" i="0" lang="en-US" sz="1232" u="none" cap="none" strike="noStrike">
                <a:solidFill>
                  <a:srgbClr val="000000"/>
                </a:solidFill>
                <a:latin typeface="Helvetica Neue"/>
                <a:ea typeface="Helvetica Neue"/>
                <a:cs typeface="Helvetica Neue"/>
                <a:sym typeface="Helvetica Neue"/>
              </a:rPr>
              <a:t>No cash, no coins</a:t>
            </a:r>
            <a:endParaRPr/>
          </a:p>
          <a:p>
            <a:pPr indent="-152117" lvl="0" marL="152117" marR="0" rtl="0" algn="l">
              <a:lnSpc>
                <a:spcPct val="170454"/>
              </a:lnSpc>
              <a:spcBef>
                <a:spcPts val="600"/>
              </a:spcBef>
              <a:spcAft>
                <a:spcPts val="0"/>
              </a:spcAft>
              <a:buClr>
                <a:srgbClr val="000000"/>
              </a:buClr>
              <a:buSzPts val="924"/>
              <a:buFont typeface="Helvetica Neue"/>
              <a:buChar char="•"/>
            </a:pPr>
            <a:r>
              <a:rPr b="0" i="0" lang="en-US" sz="1232" u="none" cap="none" strike="noStrike">
                <a:solidFill>
                  <a:srgbClr val="000000"/>
                </a:solidFill>
                <a:latin typeface="Helvetica Neue"/>
                <a:ea typeface="Helvetica Neue"/>
                <a:cs typeface="Helvetica Neue"/>
                <a:sym typeface="Helvetica Neue"/>
              </a:rPr>
              <a:t>Payment of fare or fine remotely</a:t>
            </a:r>
            <a:endParaRPr/>
          </a:p>
          <a:p>
            <a:pPr indent="-152117" lvl="0" marL="152117" marR="0" rtl="0" algn="l">
              <a:lnSpc>
                <a:spcPct val="170454"/>
              </a:lnSpc>
              <a:spcBef>
                <a:spcPts val="600"/>
              </a:spcBef>
              <a:spcAft>
                <a:spcPts val="0"/>
              </a:spcAft>
              <a:buClr>
                <a:srgbClr val="000000"/>
              </a:buClr>
              <a:buSzPts val="924"/>
              <a:buFont typeface="Helvetica Neue"/>
              <a:buChar char="•"/>
            </a:pPr>
            <a:r>
              <a:rPr b="0" i="0" lang="en-US" sz="1232" u="none" cap="none" strike="noStrike">
                <a:solidFill>
                  <a:srgbClr val="000000"/>
                </a:solidFill>
                <a:latin typeface="Helvetica Neue"/>
                <a:ea typeface="Helvetica Neue"/>
                <a:cs typeface="Helvetica Neue"/>
                <a:sym typeface="Helvetica Neue"/>
              </a:rPr>
              <a:t>Top up balance from mobile, WEB, ATM</a:t>
            </a:r>
            <a:endParaRPr/>
          </a:p>
          <a:p>
            <a:pPr indent="-152117" lvl="0" marL="152117" marR="0" rtl="0" algn="l">
              <a:lnSpc>
                <a:spcPct val="170454"/>
              </a:lnSpc>
              <a:spcBef>
                <a:spcPts val="600"/>
              </a:spcBef>
              <a:spcAft>
                <a:spcPts val="0"/>
              </a:spcAft>
              <a:buClr>
                <a:srgbClr val="000000"/>
              </a:buClr>
              <a:buSzPts val="924"/>
              <a:buFont typeface="Helvetica Neue"/>
              <a:buChar char="•"/>
            </a:pPr>
            <a:r>
              <a:rPr b="0" i="0" lang="en-US" sz="1232" u="none" cap="none" strike="noStrike">
                <a:solidFill>
                  <a:srgbClr val="000000"/>
                </a:solidFill>
                <a:latin typeface="Helvetica Neue"/>
                <a:ea typeface="Helvetica Neue"/>
                <a:cs typeface="Helvetica Neue"/>
                <a:sym typeface="Helvetica Neue"/>
              </a:rPr>
              <a:t>Convenient billing: various payment instruments, monthly passes, daily tickets, discount programs, discrete payment possibilities (for example payment for every 15 min)</a:t>
            </a:r>
            <a:endParaRPr/>
          </a:p>
          <a:p>
            <a:pPr indent="-152117" lvl="0" marL="152117" marR="0" rtl="0" algn="l">
              <a:lnSpc>
                <a:spcPct val="170454"/>
              </a:lnSpc>
              <a:spcBef>
                <a:spcPts val="600"/>
              </a:spcBef>
              <a:spcAft>
                <a:spcPts val="0"/>
              </a:spcAft>
              <a:buClr>
                <a:srgbClr val="000000"/>
              </a:buClr>
              <a:buSzPts val="924"/>
              <a:buFont typeface="Helvetica Neue"/>
              <a:buChar char="•"/>
            </a:pPr>
            <a:r>
              <a:rPr b="0" i="0" lang="en-US" sz="1232" u="none" cap="none" strike="noStrike">
                <a:solidFill>
                  <a:srgbClr val="000000"/>
                </a:solidFill>
                <a:latin typeface="Helvetica Neue"/>
                <a:ea typeface="Helvetica Neue"/>
                <a:cs typeface="Helvetica Neue"/>
                <a:sym typeface="Helvetica Neue"/>
              </a:rPr>
              <a:t>Invoicing by e-mail, SMS, etc</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6F9FB"/>
        </a:solidFill>
      </p:bgPr>
    </p:bg>
    <p:spTree>
      <p:nvGrpSpPr>
        <p:cNvPr id="443" name="Shape 443"/>
        <p:cNvGrpSpPr/>
        <p:nvPr/>
      </p:nvGrpSpPr>
      <p:grpSpPr>
        <a:xfrm>
          <a:off x="0" y="0"/>
          <a:ext cx="0" cy="0"/>
          <a:chOff x="0" y="0"/>
          <a:chExt cx="0" cy="0"/>
        </a:xfrm>
      </p:grpSpPr>
      <p:sp>
        <p:nvSpPr>
          <p:cNvPr id="444" name="Google Shape;444;p41"/>
          <p:cNvSpPr/>
          <p:nvPr/>
        </p:nvSpPr>
        <p:spPr>
          <a:xfrm>
            <a:off x="3175000" y="2540000"/>
            <a:ext cx="6539141" cy="255212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Time saving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and convenience</a:t>
            </a:r>
            <a:endParaRPr/>
          </a:p>
        </p:txBody>
      </p:sp>
      <p:sp>
        <p:nvSpPr>
          <p:cNvPr id="445" name="Google Shape;445;p41"/>
          <p:cNvSpPr/>
          <p:nvPr/>
        </p:nvSpPr>
        <p:spPr>
          <a:xfrm>
            <a:off x="3170388"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
        <p:nvSpPr>
          <p:cNvPr id="446" name="Google Shape;446;p41"/>
          <p:cNvSpPr/>
          <p:nvPr/>
        </p:nvSpPr>
        <p:spPr>
          <a:xfrm>
            <a:off x="3175000" y="5334000"/>
            <a:ext cx="3434211" cy="22516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3000" u="none" cap="none" strike="noStrike">
                <a:solidFill>
                  <a:srgbClr val="FFFFFF"/>
                </a:solidFill>
                <a:latin typeface="Helvetica Neue"/>
                <a:ea typeface="Helvetica Neue"/>
                <a:cs typeface="Helvetica Neue"/>
                <a:sym typeface="Helvetica Neue"/>
              </a:rPr>
              <a:t>Comfortable search possibilities</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Search available parking and view details on digital parking map of the city</a:t>
            </a:r>
            <a:endParaRPr/>
          </a:p>
        </p:txBody>
      </p:sp>
      <p:pic>
        <p:nvPicPr>
          <p:cNvPr id="447" name="Google Shape;447;p41"/>
          <p:cNvPicPr preferRelativeResize="0"/>
          <p:nvPr/>
        </p:nvPicPr>
        <p:blipFill rotWithShape="1">
          <a:blip r:embed="rId3">
            <a:alphaModFix/>
          </a:blip>
          <a:srcRect b="0" l="0" r="0" t="0"/>
          <a:stretch/>
        </p:blipFill>
        <p:spPr>
          <a:xfrm>
            <a:off x="8636000" y="25400"/>
            <a:ext cx="7112000" cy="113792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42"/>
          <p:cNvPicPr preferRelativeResize="0"/>
          <p:nvPr/>
        </p:nvPicPr>
        <p:blipFill rotWithShape="1">
          <a:blip r:embed="rId3">
            <a:alphaModFix/>
          </a:blip>
          <a:srcRect b="232" l="16021" r="30665" t="943"/>
          <a:stretch/>
        </p:blipFill>
        <p:spPr>
          <a:xfrm>
            <a:off x="9017001" y="-26903"/>
            <a:ext cx="9271000" cy="11456903"/>
          </a:xfrm>
          <a:prstGeom prst="rect">
            <a:avLst/>
          </a:prstGeom>
          <a:noFill/>
          <a:ln>
            <a:noFill/>
          </a:ln>
        </p:spPr>
      </p:pic>
      <p:sp>
        <p:nvSpPr>
          <p:cNvPr id="453" name="Google Shape;453;p42"/>
          <p:cNvSpPr/>
          <p:nvPr/>
        </p:nvSpPr>
        <p:spPr>
          <a:xfrm>
            <a:off x="3175000" y="5334000"/>
            <a:ext cx="3434211" cy="31914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0" i="0" lang="en-US" sz="3000" u="none" cap="none" strike="noStrike">
                <a:solidFill>
                  <a:srgbClr val="000000"/>
                </a:solidFill>
                <a:latin typeface="Helvetica Neue"/>
                <a:ea typeface="Helvetica Neue"/>
                <a:cs typeface="Helvetica Neue"/>
                <a:sym typeface="Helvetica Neue"/>
              </a:rPr>
              <a:t>Accurate prediction of parking space availability</a:t>
            </a:r>
            <a:endParaRPr/>
          </a:p>
          <a:p>
            <a:pPr indent="0" lvl="0" marL="0" marR="0" rtl="0" algn="l">
              <a:lnSpc>
                <a:spcPct val="140000"/>
              </a:lnSpc>
              <a:spcBef>
                <a:spcPts val="16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Helps to take early decision where to go based on the parking occupancy information</a:t>
            </a:r>
            <a:endParaRPr/>
          </a:p>
        </p:txBody>
      </p:sp>
      <p:sp>
        <p:nvSpPr>
          <p:cNvPr id="454" name="Google Shape;454;p42"/>
          <p:cNvSpPr/>
          <p:nvPr/>
        </p:nvSpPr>
        <p:spPr>
          <a:xfrm>
            <a:off x="3175000" y="2532808"/>
            <a:ext cx="6524556" cy="241272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Time saving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convenience</a:t>
            </a:r>
            <a:endParaRPr/>
          </a:p>
        </p:txBody>
      </p:sp>
      <p:sp>
        <p:nvSpPr>
          <p:cNvPr id="455" name="Google Shape;455;p42"/>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43"/>
          <p:cNvPicPr preferRelativeResize="0"/>
          <p:nvPr/>
        </p:nvPicPr>
        <p:blipFill rotWithShape="1">
          <a:blip r:embed="rId3">
            <a:alphaModFix/>
          </a:blip>
          <a:srcRect b="7161" l="1" r="1" t="3952"/>
          <a:stretch/>
        </p:blipFill>
        <p:spPr>
          <a:xfrm>
            <a:off x="0" y="1"/>
            <a:ext cx="18288001" cy="11430000"/>
          </a:xfrm>
          <a:prstGeom prst="rect">
            <a:avLst/>
          </a:prstGeom>
          <a:noFill/>
          <a:ln>
            <a:noFill/>
          </a:ln>
        </p:spPr>
      </p:pic>
      <p:sp>
        <p:nvSpPr>
          <p:cNvPr id="461" name="Google Shape;461;p43"/>
          <p:cNvSpPr/>
          <p:nvPr/>
        </p:nvSpPr>
        <p:spPr>
          <a:xfrm>
            <a:off x="3175000" y="5334000"/>
            <a:ext cx="3434211" cy="22516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3000" u="none" cap="none" strike="noStrike">
                <a:solidFill>
                  <a:srgbClr val="FFFFFF"/>
                </a:solidFill>
                <a:latin typeface="Helvetica Neue"/>
                <a:ea typeface="Helvetica Neue"/>
                <a:cs typeface="Helvetica Neue"/>
                <a:sym typeface="Helvetica Neue"/>
              </a:rPr>
              <a:t>Remote extension of parking session</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No need to return to the parking for payment for extra parking time</a:t>
            </a:r>
            <a:endParaRPr/>
          </a:p>
        </p:txBody>
      </p:sp>
      <p:sp>
        <p:nvSpPr>
          <p:cNvPr id="462" name="Google Shape;462;p43"/>
          <p:cNvSpPr/>
          <p:nvPr/>
        </p:nvSpPr>
        <p:spPr>
          <a:xfrm>
            <a:off x="3170388" y="2532808"/>
            <a:ext cx="6318777" cy="248733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Time saving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and convenience</a:t>
            </a:r>
            <a:endParaRPr/>
          </a:p>
        </p:txBody>
      </p:sp>
      <p:sp>
        <p:nvSpPr>
          <p:cNvPr id="463" name="Google Shape;463;p43"/>
          <p:cNvSpPr/>
          <p:nvPr/>
        </p:nvSpPr>
        <p:spPr>
          <a:xfrm>
            <a:off x="3170388"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pic>
        <p:nvPicPr>
          <p:cNvPr id="468" name="Google Shape;468;p44"/>
          <p:cNvPicPr preferRelativeResize="0"/>
          <p:nvPr/>
        </p:nvPicPr>
        <p:blipFill rotWithShape="1">
          <a:blip r:embed="rId3">
            <a:alphaModFix/>
          </a:blip>
          <a:srcRect b="0" l="3449" r="47304" t="0"/>
          <a:stretch/>
        </p:blipFill>
        <p:spPr>
          <a:xfrm>
            <a:off x="10282733" y="0"/>
            <a:ext cx="8005367" cy="11430000"/>
          </a:xfrm>
          <a:custGeom>
            <a:rect b="b" l="l" r="r" t="t"/>
            <a:pathLst>
              <a:path extrusionOk="0" h="120000" w="120000">
                <a:moveTo>
                  <a:pt x="0" y="0"/>
                </a:moveTo>
                <a:lnTo>
                  <a:pt x="0" y="120000"/>
                </a:lnTo>
                <a:lnTo>
                  <a:pt x="67694" y="120000"/>
                </a:lnTo>
                <a:lnTo>
                  <a:pt x="120000" y="120000"/>
                </a:lnTo>
                <a:lnTo>
                  <a:pt x="120000" y="0"/>
                </a:lnTo>
                <a:lnTo>
                  <a:pt x="67650" y="0"/>
                </a:lnTo>
                <a:lnTo>
                  <a:pt x="0" y="0"/>
                </a:lnTo>
                <a:close/>
              </a:path>
            </a:pathLst>
          </a:custGeom>
          <a:noFill/>
          <a:ln>
            <a:noFill/>
          </a:ln>
        </p:spPr>
      </p:pic>
      <p:sp>
        <p:nvSpPr>
          <p:cNvPr id="469" name="Google Shape;469;p44"/>
          <p:cNvSpPr/>
          <p:nvPr/>
        </p:nvSpPr>
        <p:spPr>
          <a:xfrm>
            <a:off x="3175000" y="5334000"/>
            <a:ext cx="3434211" cy="29628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0" i="0" lang="en-US" sz="3000" u="none" cap="none" strike="noStrike">
                <a:solidFill>
                  <a:srgbClr val="000000"/>
                </a:solidFill>
                <a:latin typeface="Helvetica Neue"/>
                <a:ea typeface="Helvetica Neue"/>
                <a:cs typeface="Helvetica Neue"/>
                <a:sym typeface="Helvetica Neue"/>
              </a:rPr>
              <a:t>Route to the parking place</a:t>
            </a:r>
            <a:endParaRPr/>
          </a:p>
          <a:p>
            <a:pPr indent="0" lvl="0" marL="0" marR="0" rtl="0" algn="l">
              <a:lnSpc>
                <a:spcPct val="140000"/>
              </a:lnSpc>
              <a:spcBef>
                <a:spcPts val="16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Helps to find the closest parking needed in the shortest time - good navigation till both parking and final destination places</a:t>
            </a:r>
            <a:endParaRPr/>
          </a:p>
        </p:txBody>
      </p:sp>
      <p:sp>
        <p:nvSpPr>
          <p:cNvPr id="470" name="Google Shape;470;p44"/>
          <p:cNvSpPr/>
          <p:nvPr/>
        </p:nvSpPr>
        <p:spPr>
          <a:xfrm>
            <a:off x="3175000" y="2532808"/>
            <a:ext cx="6524556" cy="241272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Time saving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convenience</a:t>
            </a:r>
            <a:endParaRPr/>
          </a:p>
        </p:txBody>
      </p:sp>
      <p:sp>
        <p:nvSpPr>
          <p:cNvPr id="471" name="Google Shape;471;p44"/>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pic>
        <p:nvPicPr>
          <p:cNvPr id="476" name="Google Shape;476;p45"/>
          <p:cNvPicPr preferRelativeResize="0"/>
          <p:nvPr/>
        </p:nvPicPr>
        <p:blipFill rotWithShape="1">
          <a:blip r:embed="rId3">
            <a:alphaModFix/>
          </a:blip>
          <a:srcRect b="8730" l="0" r="0" t="2380"/>
          <a:stretch/>
        </p:blipFill>
        <p:spPr>
          <a:xfrm>
            <a:off x="0" y="-1"/>
            <a:ext cx="18288001" cy="11430001"/>
          </a:xfrm>
          <a:prstGeom prst="rect">
            <a:avLst/>
          </a:prstGeom>
          <a:noFill/>
          <a:ln>
            <a:noFill/>
          </a:ln>
        </p:spPr>
      </p:pic>
      <p:sp>
        <p:nvSpPr>
          <p:cNvPr id="477" name="Google Shape;477;p45"/>
          <p:cNvSpPr/>
          <p:nvPr/>
        </p:nvSpPr>
        <p:spPr>
          <a:xfrm>
            <a:off x="3175000" y="5334000"/>
            <a:ext cx="3434211" cy="14261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3000" u="none" cap="none" strike="noStrike">
                <a:solidFill>
                  <a:srgbClr val="FFFFFF"/>
                </a:solidFill>
                <a:latin typeface="Helvetica Neue"/>
                <a:ea typeface="Helvetica Neue"/>
                <a:cs typeface="Helvetica Neue"/>
                <a:sym typeface="Helvetica Neue"/>
              </a:rPr>
              <a:t>Street view</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View parking place on the streets of the city</a:t>
            </a:r>
            <a:endParaRPr/>
          </a:p>
        </p:txBody>
      </p:sp>
      <p:sp>
        <p:nvSpPr>
          <p:cNvPr id="478" name="Google Shape;478;p45"/>
          <p:cNvSpPr/>
          <p:nvPr/>
        </p:nvSpPr>
        <p:spPr>
          <a:xfrm>
            <a:off x="3175000" y="2532808"/>
            <a:ext cx="5722372" cy="2173157"/>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Time saving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and convenience</a:t>
            </a:r>
            <a:endParaRPr/>
          </a:p>
        </p:txBody>
      </p:sp>
      <p:sp>
        <p:nvSpPr>
          <p:cNvPr id="479" name="Google Shape;479;p45"/>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46"/>
          <p:cNvPicPr preferRelativeResize="0"/>
          <p:nvPr/>
        </p:nvPicPr>
        <p:blipFill rotWithShape="1">
          <a:blip r:embed="rId3">
            <a:alphaModFix/>
          </a:blip>
          <a:srcRect b="11112" l="0" r="0" t="0"/>
          <a:stretch/>
        </p:blipFill>
        <p:spPr>
          <a:xfrm>
            <a:off x="0" y="0"/>
            <a:ext cx="18288001" cy="11430000"/>
          </a:xfrm>
          <a:prstGeom prst="rect">
            <a:avLst/>
          </a:prstGeom>
          <a:noFill/>
          <a:ln>
            <a:noFill/>
          </a:ln>
        </p:spPr>
      </p:pic>
      <p:sp>
        <p:nvSpPr>
          <p:cNvPr id="485" name="Google Shape;485;p46"/>
          <p:cNvSpPr/>
          <p:nvPr/>
        </p:nvSpPr>
        <p:spPr>
          <a:xfrm>
            <a:off x="3175000" y="5334000"/>
            <a:ext cx="4086438" cy="32803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2200" u="none" cap="none" strike="noStrike">
                <a:solidFill>
                  <a:srgbClr val="FFFFFF"/>
                </a:solidFill>
                <a:latin typeface="Helvetica Neue"/>
                <a:ea typeface="Helvetica Neue"/>
                <a:cs typeface="Helvetica Neue"/>
                <a:sym typeface="Helvetica Neue"/>
              </a:rPr>
              <a:t>Flexible notification system</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The app will remind you to stop parking session if you moved 1 km away from the place where parking started. </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You can also setup a local notification at any time for your parking session in the app.</a:t>
            </a:r>
            <a:endParaRPr/>
          </a:p>
        </p:txBody>
      </p:sp>
      <p:sp>
        <p:nvSpPr>
          <p:cNvPr id="486" name="Google Shape;486;p46"/>
          <p:cNvSpPr/>
          <p:nvPr/>
        </p:nvSpPr>
        <p:spPr>
          <a:xfrm>
            <a:off x="3175000" y="2532808"/>
            <a:ext cx="7638038" cy="3023412"/>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Time saving </a:t>
            </a:r>
            <a:br>
              <a:rPr b="1" i="0" lang="en-US" sz="4800" u="none" cap="none" strike="noStrike">
                <a:solidFill>
                  <a:srgbClr val="FFFFFF"/>
                </a:solidFill>
                <a:latin typeface="Helvetica Neue"/>
                <a:ea typeface="Helvetica Neue"/>
                <a:cs typeface="Helvetica Neue"/>
                <a:sym typeface="Helvetica Neue"/>
              </a:rPr>
            </a:br>
            <a:r>
              <a:rPr b="1" i="0" lang="en-US" sz="4800" u="none" cap="none" strike="noStrike">
                <a:solidFill>
                  <a:srgbClr val="FFFFFF"/>
                </a:solidFill>
                <a:latin typeface="Helvetica Neue"/>
                <a:ea typeface="Helvetica Neue"/>
                <a:cs typeface="Helvetica Neue"/>
                <a:sym typeface="Helvetica Neue"/>
              </a:rPr>
              <a:t>and convenience</a:t>
            </a:r>
            <a:endParaRPr/>
          </a:p>
        </p:txBody>
      </p:sp>
      <p:sp>
        <p:nvSpPr>
          <p:cNvPr id="487" name="Google Shape;487;p46"/>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1"/>
          <p:cNvSpPr/>
          <p:nvPr/>
        </p:nvSpPr>
        <p:spPr>
          <a:xfrm>
            <a:off x="3170766" y="2283420"/>
            <a:ext cx="9905952" cy="279251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The world is getting more Urban.</a:t>
            </a:r>
            <a:endParaRPr/>
          </a:p>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People are becoming more Mobile</a:t>
            </a:r>
            <a:endParaRPr b="1" i="0" sz="1400" u="none" cap="none" strike="noStrike">
              <a:solidFill>
                <a:srgbClr val="000000"/>
              </a:solidFill>
              <a:latin typeface="Helvetica Neue"/>
              <a:ea typeface="Helvetica Neue"/>
              <a:cs typeface="Helvetica Neue"/>
              <a:sym typeface="Helvetica Neue"/>
            </a:endParaRPr>
          </a:p>
        </p:txBody>
      </p:sp>
      <p:sp>
        <p:nvSpPr>
          <p:cNvPr id="75" name="Google Shape;75;p11"/>
          <p:cNvSpPr/>
          <p:nvPr/>
        </p:nvSpPr>
        <p:spPr>
          <a:xfrm>
            <a:off x="3174305" y="5080000"/>
            <a:ext cx="12973796" cy="5080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Mobile phones have become ingrained in our everyday lives!</a:t>
            </a:r>
            <a:endParaRPr/>
          </a:p>
          <a:p>
            <a:pPr indent="0" lvl="0" marL="0" marR="0" rtl="0" algn="l">
              <a:lnSpc>
                <a:spcPct val="120000"/>
              </a:lnSpc>
              <a:spcBef>
                <a:spcPts val="800"/>
              </a:spcBef>
              <a:spcAft>
                <a:spcPts val="0"/>
              </a:spcAft>
              <a:buClr>
                <a:srgbClr val="000000"/>
              </a:buClr>
              <a:buFont typeface="Helvetica Neue"/>
              <a:buNone/>
            </a:pP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br>
              <a:rPr b="0" i="0" lang="en-US" sz="2000" u="none" cap="none" strike="noStrike">
                <a:solidFill>
                  <a:srgbClr val="000000"/>
                </a:solidFill>
                <a:latin typeface="Helvetica Neue"/>
                <a:ea typeface="Helvetica Neue"/>
                <a:cs typeface="Helvetica Neue"/>
                <a:sym typeface="Helvetica Neue"/>
              </a:rPr>
            </a:br>
            <a:r>
              <a:rPr b="0" i="0" lang="en-US" sz="2000" u="none" cap="none" strike="noStrike">
                <a:solidFill>
                  <a:srgbClr val="000000"/>
                </a:solidFill>
                <a:latin typeface="Helvetica Neue"/>
                <a:ea typeface="Helvetica Neue"/>
                <a:cs typeface="Helvetica Neue"/>
                <a:sym typeface="Helvetica Neue"/>
              </a:rPr>
              <a:t>The average percentage of smartphones penetration in Western Europe reached 55%, in most of the countries it exeeded 60% of population.</a:t>
            </a:r>
            <a:endParaRPr/>
          </a:p>
          <a:p>
            <a:pPr indent="0" lvl="0" marL="0" marR="0" rtl="0" algn="l">
              <a:lnSpc>
                <a:spcPct val="120000"/>
              </a:lnSpc>
              <a:spcBef>
                <a:spcPts val="8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In most countries of Eastern Europe this number is more then 40%. </a:t>
            </a:r>
            <a:endParaRPr/>
          </a:p>
          <a:p>
            <a:pPr indent="0" lvl="0" marL="0" marR="0" rtl="0" algn="l">
              <a:lnSpc>
                <a:spcPct val="120000"/>
              </a:lnSpc>
              <a:spcBef>
                <a:spcPts val="8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The penetration of smart phones in Ukraine reached almost 30%</a:t>
            </a:r>
            <a:endParaRPr/>
          </a:p>
        </p:txBody>
      </p:sp>
      <p:sp>
        <p:nvSpPr>
          <p:cNvPr id="76" name="Google Shape;76;p11"/>
          <p:cNvSpPr/>
          <p:nvPr/>
        </p:nvSpPr>
        <p:spPr>
          <a:xfrm>
            <a:off x="1144086" y="5080000"/>
            <a:ext cx="1778001"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The World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around us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7"/>
          <p:cNvSpPr/>
          <p:nvPr/>
        </p:nvSpPr>
        <p:spPr>
          <a:xfrm>
            <a:off x="3175000" y="5334000"/>
            <a:ext cx="3434211" cy="39661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0" i="0" lang="en-US" sz="3000" u="none" cap="none" strike="noStrike">
                <a:solidFill>
                  <a:srgbClr val="000000"/>
                </a:solidFill>
                <a:latin typeface="Helvetica Neue"/>
                <a:ea typeface="Helvetica Neue"/>
                <a:cs typeface="Helvetica Neue"/>
                <a:sym typeface="Helvetica Neue"/>
              </a:rPr>
              <a:t>Multiplatform</a:t>
            </a:r>
            <a:endParaRPr/>
          </a:p>
          <a:p>
            <a:pPr indent="0" lvl="0" marL="0" marR="0" rtl="0" algn="l">
              <a:lnSpc>
                <a:spcPct val="140000"/>
              </a:lnSpc>
              <a:spcBef>
                <a:spcPts val="16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The application is available for iOS and Android.</a:t>
            </a:r>
            <a:endParaRPr/>
          </a:p>
          <a:p>
            <a:pPr indent="0" lvl="0" marL="0" marR="0" rtl="0" algn="l">
              <a:lnSpc>
                <a:spcPct val="140000"/>
              </a:lnSpc>
              <a:spcBef>
                <a:spcPts val="16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Also you can use all features of mobile application on any mobile browser.</a:t>
            </a:r>
            <a:endParaRPr/>
          </a:p>
          <a:p>
            <a:pPr indent="0" lvl="0" marL="0" marR="0" rtl="0" algn="l">
              <a:lnSpc>
                <a:spcPct val="140000"/>
              </a:lnSpc>
              <a:spcBef>
                <a:spcPts val="1600"/>
              </a:spcBef>
              <a:spcAft>
                <a:spcPts val="0"/>
              </a:spcAft>
              <a:buClr>
                <a:srgbClr val="000000"/>
              </a:buClr>
              <a:buFont typeface="Helvetica Neue"/>
              <a:buNone/>
            </a:pPr>
            <a:r>
              <a:rPr b="0" i="0" lang="en-US" sz="2000" u="none" cap="none" strike="noStrike">
                <a:solidFill>
                  <a:srgbClr val="000000"/>
                </a:solidFill>
                <a:latin typeface="Helvetica Neue"/>
                <a:ea typeface="Helvetica Neue"/>
                <a:cs typeface="Helvetica Neue"/>
                <a:sym typeface="Helvetica Neue"/>
              </a:rPr>
              <a:t>Owners of Apple Watch can use privileges off the app directly from the device.</a:t>
            </a:r>
            <a:endParaRPr/>
          </a:p>
        </p:txBody>
      </p:sp>
      <p:pic>
        <p:nvPicPr>
          <p:cNvPr id="493" name="Google Shape;493;p47"/>
          <p:cNvPicPr preferRelativeResize="0"/>
          <p:nvPr/>
        </p:nvPicPr>
        <p:blipFill rotWithShape="1">
          <a:blip r:embed="rId3">
            <a:alphaModFix/>
          </a:blip>
          <a:srcRect b="0" l="0" r="0" t="0"/>
          <a:stretch/>
        </p:blipFill>
        <p:spPr>
          <a:xfrm>
            <a:off x="6981725" y="0"/>
            <a:ext cx="11430001" cy="11430000"/>
          </a:xfrm>
          <a:prstGeom prst="rect">
            <a:avLst/>
          </a:prstGeom>
          <a:noFill/>
          <a:ln>
            <a:noFill/>
          </a:ln>
        </p:spPr>
      </p:pic>
      <p:sp>
        <p:nvSpPr>
          <p:cNvPr id="494" name="Google Shape;494;p47"/>
          <p:cNvSpPr/>
          <p:nvPr/>
        </p:nvSpPr>
        <p:spPr>
          <a:xfrm>
            <a:off x="3175000" y="2545508"/>
            <a:ext cx="5849620" cy="231062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Time saving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convenience</a:t>
            </a:r>
            <a:endParaRPr/>
          </a:p>
        </p:txBody>
      </p:sp>
      <p:sp>
        <p:nvSpPr>
          <p:cNvPr id="495" name="Google Shape;495;p47"/>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8"/>
          <p:cNvPicPr preferRelativeResize="0"/>
          <p:nvPr/>
        </p:nvPicPr>
        <p:blipFill rotWithShape="1">
          <a:blip r:embed="rId3">
            <a:alphaModFix/>
          </a:blip>
          <a:srcRect b="0" l="0" r="0" t="0"/>
          <a:stretch/>
        </p:blipFill>
        <p:spPr>
          <a:xfrm>
            <a:off x="-307055" y="-1102905"/>
            <a:ext cx="21990448" cy="14662089"/>
          </a:xfrm>
          <a:prstGeom prst="rect">
            <a:avLst/>
          </a:prstGeom>
          <a:noFill/>
          <a:ln>
            <a:noFill/>
          </a:ln>
        </p:spPr>
      </p:pic>
      <p:sp>
        <p:nvSpPr>
          <p:cNvPr id="501" name="Google Shape;501;p48"/>
          <p:cNvSpPr/>
          <p:nvPr/>
        </p:nvSpPr>
        <p:spPr>
          <a:xfrm>
            <a:off x="3175000" y="5334000"/>
            <a:ext cx="3564435" cy="29628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3000" u="none" cap="none" strike="noStrike">
                <a:solidFill>
                  <a:srgbClr val="FFFFFF"/>
                </a:solidFill>
                <a:latin typeface="Helvetica Neue"/>
                <a:ea typeface="Helvetica Neue"/>
                <a:cs typeface="Helvetica Neue"/>
                <a:sym typeface="Helvetica Neue"/>
              </a:rPr>
              <a:t>Parking time control</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Control parking status and price anytime from any location.</a:t>
            </a:r>
            <a:br>
              <a:rPr b="0" i="0" lang="en-US" sz="2000" u="none" cap="none" strike="noStrike">
                <a:solidFill>
                  <a:srgbClr val="FFFFFF"/>
                </a:solidFill>
                <a:latin typeface="Helvetica Neue"/>
                <a:ea typeface="Helvetica Neue"/>
                <a:cs typeface="Helvetica Neue"/>
                <a:sym typeface="Helvetica Neue"/>
              </a:rPr>
            </a:br>
            <a:r>
              <a:rPr b="0" i="0" lang="en-US" sz="2000" u="none" cap="none" strike="noStrike">
                <a:solidFill>
                  <a:srgbClr val="FFFFFF"/>
                </a:solidFill>
                <a:latin typeface="Helvetica Neue"/>
                <a:ea typeface="Helvetica Neue"/>
                <a:cs typeface="Helvetica Neue"/>
                <a:sym typeface="Helvetica Neue"/>
              </a:rPr>
              <a:t>Get notification about parking time expiration. Escape of fines and enforcement</a:t>
            </a:r>
            <a:endParaRPr/>
          </a:p>
        </p:txBody>
      </p:sp>
      <p:sp>
        <p:nvSpPr>
          <p:cNvPr id="502" name="Google Shape;502;p48"/>
          <p:cNvSpPr/>
          <p:nvPr/>
        </p:nvSpPr>
        <p:spPr>
          <a:xfrm>
            <a:off x="3175000" y="2532808"/>
            <a:ext cx="5566003" cy="180198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Fare payment</a:t>
            </a:r>
            <a:endParaRPr/>
          </a:p>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advantages</a:t>
            </a:r>
            <a:endParaRPr/>
          </a:p>
        </p:txBody>
      </p:sp>
      <p:sp>
        <p:nvSpPr>
          <p:cNvPr id="503" name="Google Shape;503;p48"/>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pic>
        <p:nvPicPr>
          <p:cNvPr id="508" name="Google Shape;508;p49"/>
          <p:cNvPicPr preferRelativeResize="0"/>
          <p:nvPr/>
        </p:nvPicPr>
        <p:blipFill rotWithShape="1">
          <a:blip r:embed="rId3">
            <a:alphaModFix/>
          </a:blip>
          <a:srcRect b="0" l="0" r="0" t="0"/>
          <a:stretch/>
        </p:blipFill>
        <p:spPr>
          <a:xfrm>
            <a:off x="0" y="-635000"/>
            <a:ext cx="18288001" cy="12858750"/>
          </a:xfrm>
          <a:prstGeom prst="rect">
            <a:avLst/>
          </a:prstGeom>
          <a:noFill/>
          <a:ln>
            <a:noFill/>
          </a:ln>
        </p:spPr>
      </p:pic>
      <p:sp>
        <p:nvSpPr>
          <p:cNvPr id="509" name="Google Shape;509;p49"/>
          <p:cNvSpPr/>
          <p:nvPr/>
        </p:nvSpPr>
        <p:spPr>
          <a:xfrm>
            <a:off x="3175000" y="5334000"/>
            <a:ext cx="3434211" cy="22516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0" i="0" lang="en-US" sz="3000" u="none" cap="none" strike="noStrike">
                <a:solidFill>
                  <a:srgbClr val="FFFFFF"/>
                </a:solidFill>
                <a:latin typeface="Helvetica Neue"/>
                <a:ea typeface="Helvetica Neue"/>
                <a:cs typeface="Helvetica Neue"/>
                <a:sym typeface="Helvetica Neue"/>
              </a:rPr>
              <a:t>Top up balance from mobile phone</a:t>
            </a:r>
            <a:endParaRPr/>
          </a:p>
          <a:p>
            <a:pPr indent="0" lvl="0" marL="0" marR="0" rtl="0" algn="l">
              <a:lnSpc>
                <a:spcPct val="140000"/>
              </a:lnSpc>
              <a:spcBef>
                <a:spcPts val="1600"/>
              </a:spcBef>
              <a:spcAft>
                <a:spcPts val="0"/>
              </a:spcAft>
              <a:buClr>
                <a:srgbClr val="FFFFFF"/>
              </a:buClr>
              <a:buFont typeface="Helvetica Neue"/>
              <a:buNone/>
            </a:pPr>
            <a:r>
              <a:rPr b="0" i="0" lang="en-US" sz="2000" u="none" cap="none" strike="noStrike">
                <a:solidFill>
                  <a:srgbClr val="FFFFFF"/>
                </a:solidFill>
                <a:latin typeface="Helvetica Neue"/>
                <a:ea typeface="Helvetica Neue"/>
                <a:cs typeface="Helvetica Neue"/>
                <a:sym typeface="Helvetica Neue"/>
              </a:rPr>
              <a:t>Automised fare payment with mobile phone: no coins, no cash, no queues</a:t>
            </a:r>
            <a:endParaRPr/>
          </a:p>
        </p:txBody>
      </p:sp>
      <p:sp>
        <p:nvSpPr>
          <p:cNvPr id="510" name="Google Shape;510;p49"/>
          <p:cNvSpPr/>
          <p:nvPr/>
        </p:nvSpPr>
        <p:spPr>
          <a:xfrm>
            <a:off x="3175000" y="2532808"/>
            <a:ext cx="6174016" cy="2251645"/>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Fare payment</a:t>
            </a:r>
            <a:endParaRPr/>
          </a:p>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advantages</a:t>
            </a:r>
            <a:endParaRPr/>
          </a:p>
        </p:txBody>
      </p:sp>
      <p:sp>
        <p:nvSpPr>
          <p:cNvPr id="511" name="Google Shape;511;p49"/>
          <p:cNvSpPr/>
          <p:nvPr/>
        </p:nvSpPr>
        <p:spPr>
          <a:xfrm>
            <a:off x="3175000" y="4186388"/>
            <a:ext cx="1962609"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FFFFFF"/>
              </a:buClr>
              <a:buFont typeface="Helvetica Neue"/>
              <a:buNone/>
            </a:pPr>
            <a:r>
              <a:rPr b="1" i="0" lang="en-US" sz="1400" u="none" cap="none" strike="noStrike">
                <a:solidFill>
                  <a:srgbClr val="FFFFFF"/>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50"/>
          <p:cNvPicPr preferRelativeResize="0"/>
          <p:nvPr/>
        </p:nvPicPr>
        <p:blipFill rotWithShape="1">
          <a:blip r:embed="rId3">
            <a:alphaModFix/>
          </a:blip>
          <a:srcRect b="0" l="60156" r="0" t="0"/>
          <a:stretch/>
        </p:blipFill>
        <p:spPr>
          <a:xfrm>
            <a:off x="11811000" y="0"/>
            <a:ext cx="6477000" cy="11430000"/>
          </a:xfrm>
          <a:custGeom>
            <a:rect b="b" l="l" r="r" t="t"/>
            <a:pathLst>
              <a:path extrusionOk="0" h="120000" w="120000">
                <a:moveTo>
                  <a:pt x="0" y="0"/>
                </a:moveTo>
                <a:lnTo>
                  <a:pt x="0" y="60000"/>
                </a:lnTo>
                <a:lnTo>
                  <a:pt x="0" y="120000"/>
                </a:lnTo>
                <a:lnTo>
                  <a:pt x="60000" y="120000"/>
                </a:lnTo>
                <a:lnTo>
                  <a:pt x="120000" y="120000"/>
                </a:lnTo>
                <a:lnTo>
                  <a:pt x="120000" y="60000"/>
                </a:lnTo>
                <a:lnTo>
                  <a:pt x="120000" y="0"/>
                </a:lnTo>
                <a:lnTo>
                  <a:pt x="60000" y="0"/>
                </a:lnTo>
                <a:lnTo>
                  <a:pt x="0" y="0"/>
                </a:lnTo>
                <a:close/>
              </a:path>
            </a:pathLst>
          </a:custGeom>
          <a:noFill/>
          <a:ln>
            <a:noFill/>
          </a:ln>
        </p:spPr>
      </p:pic>
      <p:sp>
        <p:nvSpPr>
          <p:cNvPr id="517" name="Google Shape;517;p50"/>
          <p:cNvSpPr/>
          <p:nvPr/>
        </p:nvSpPr>
        <p:spPr>
          <a:xfrm>
            <a:off x="2915337" y="5334000"/>
            <a:ext cx="4077329" cy="5319635"/>
          </a:xfrm>
          <a:prstGeom prst="rect">
            <a:avLst/>
          </a:prstGeom>
          <a:noFill/>
          <a:ln>
            <a:noFill/>
          </a:ln>
        </p:spPr>
        <p:txBody>
          <a:bodyPr anchorCtr="0" anchor="t" bIns="29425" lIns="29425" spcFirstLastPara="1" rIns="29425" wrap="square" tIns="29425">
            <a:noAutofit/>
          </a:bodyPr>
          <a:lstStyle/>
          <a:p>
            <a:pPr indent="-282222" lvl="0" marL="282222" marR="0" rtl="0" algn="l">
              <a:lnSpc>
                <a:spcPct val="175000"/>
              </a:lnSpc>
              <a:spcBef>
                <a:spcPts val="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Accurate prediction of parking space availability</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Comfortable search possibilities</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Remote extension of parking session</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Route to the parking place</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Street view</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Multiplatform</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Parking time control</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Top up balance from mobile phone</a:t>
            </a:r>
            <a:endParaRPr/>
          </a:p>
          <a:p>
            <a:pPr indent="-282222" lvl="0" marL="282222" marR="0" rtl="0" algn="l">
              <a:lnSpc>
                <a:spcPct val="175000"/>
              </a:lnSpc>
              <a:spcBef>
                <a:spcPts val="800"/>
              </a:spcBef>
              <a:spcAft>
                <a:spcPts val="0"/>
              </a:spcAft>
              <a:buClr>
                <a:srgbClr val="000000"/>
              </a:buClr>
              <a:buSzPts val="1600"/>
              <a:buFont typeface="Helvetica Neue"/>
              <a:buAutoNum type="arabicPeriod"/>
            </a:pPr>
            <a:r>
              <a:rPr b="0" i="0" lang="en-US" sz="1600" u="none" cap="none" strike="noStrike">
                <a:solidFill>
                  <a:srgbClr val="000000"/>
                </a:solidFill>
                <a:latin typeface="Helvetica Neue"/>
                <a:ea typeface="Helvetica Neue"/>
                <a:cs typeface="Helvetica Neue"/>
                <a:sym typeface="Helvetica Neue"/>
              </a:rPr>
              <a:t>Flexible notification system</a:t>
            </a:r>
            <a:endParaRPr/>
          </a:p>
        </p:txBody>
      </p:sp>
      <p:sp>
        <p:nvSpPr>
          <p:cNvPr id="518" name="Google Shape;518;p50"/>
          <p:cNvSpPr/>
          <p:nvPr/>
        </p:nvSpPr>
        <p:spPr>
          <a:xfrm>
            <a:off x="7234766" y="5334000"/>
            <a:ext cx="4077329" cy="4450624"/>
          </a:xfrm>
          <a:prstGeom prst="rect">
            <a:avLst/>
          </a:prstGeom>
          <a:noFill/>
          <a:ln>
            <a:noFill/>
          </a:ln>
        </p:spPr>
        <p:txBody>
          <a:bodyPr anchorCtr="0" anchor="t" bIns="29425" lIns="29425" spcFirstLastPara="1" rIns="29425" wrap="square" tIns="29425">
            <a:noAutofit/>
          </a:bodyPr>
          <a:lstStyle/>
          <a:p>
            <a:pPr indent="-282222" lvl="0" marL="282222" marR="0" rtl="0" algn="l">
              <a:lnSpc>
                <a:spcPct val="175000"/>
              </a:lnSpc>
              <a:spcBef>
                <a:spcPts val="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Add money transfer from </a:t>
            </a:r>
            <a:br>
              <a:rPr b="0" i="0" lang="en-US" sz="16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a dedicated account to another one</a:t>
            </a:r>
            <a:endParaRPr/>
          </a:p>
          <a:p>
            <a:pPr indent="-282222" lvl="0" marL="282222" marR="0" rtl="0" algn="l">
              <a:lnSpc>
                <a:spcPct val="175000"/>
              </a:lnSpc>
              <a:spcBef>
                <a:spcPts val="80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SMS parking, if Internet is not working</a:t>
            </a:r>
            <a:endParaRPr/>
          </a:p>
          <a:p>
            <a:pPr indent="-282222" lvl="0" marL="282222" marR="0" rtl="0" algn="l">
              <a:lnSpc>
                <a:spcPct val="175000"/>
              </a:lnSpc>
              <a:spcBef>
                <a:spcPts val="80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Single application to pay for all types of parking (public parking lots, private parking lots)</a:t>
            </a:r>
            <a:endParaRPr/>
          </a:p>
          <a:p>
            <a:pPr indent="-282222" lvl="0" marL="282222" marR="0" rtl="0" algn="l">
              <a:lnSpc>
                <a:spcPct val="175000"/>
              </a:lnSpc>
              <a:spcBef>
                <a:spcPts val="80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Simple and reliable instruments of payment and top up (PayPal, Google Wallet, Apple Pay, SMS)</a:t>
            </a:r>
            <a:endParaRPr/>
          </a:p>
          <a:p>
            <a:pPr indent="-282222" lvl="0" marL="282222" marR="0" rtl="0" algn="l">
              <a:lnSpc>
                <a:spcPct val="175000"/>
              </a:lnSpc>
              <a:spcBef>
                <a:spcPts val="80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Parking via operator </a:t>
            </a:r>
            <a:endParaRPr/>
          </a:p>
          <a:p>
            <a:pPr indent="-282222" lvl="0" marL="282222" marR="0" rtl="0" algn="l">
              <a:lnSpc>
                <a:spcPct val="175000"/>
              </a:lnSpc>
              <a:spcBef>
                <a:spcPts val="800"/>
              </a:spcBef>
              <a:spcAft>
                <a:spcPts val="0"/>
              </a:spcAft>
              <a:buClr>
                <a:srgbClr val="000000"/>
              </a:buClr>
              <a:buSzPts val="1600"/>
              <a:buFont typeface="Helvetica Neue"/>
              <a:buAutoNum type="arabicPeriod" startAt="10"/>
            </a:pPr>
            <a:r>
              <a:rPr b="0" i="0" lang="en-US" sz="1600" u="none" cap="none" strike="noStrike">
                <a:solidFill>
                  <a:srgbClr val="000000"/>
                </a:solidFill>
                <a:latin typeface="Helvetica Neue"/>
                <a:ea typeface="Helvetica Neue"/>
                <a:cs typeface="Helvetica Neue"/>
                <a:sym typeface="Helvetica Neue"/>
              </a:rPr>
              <a:t>Helpdesk</a:t>
            </a:r>
            <a:endParaRPr/>
          </a:p>
        </p:txBody>
      </p:sp>
      <p:sp>
        <p:nvSpPr>
          <p:cNvPr id="519" name="Google Shape;519;p50"/>
          <p:cNvSpPr/>
          <p:nvPr/>
        </p:nvSpPr>
        <p:spPr>
          <a:xfrm>
            <a:off x="3175000" y="2537420"/>
            <a:ext cx="5595343" cy="2173157"/>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Advantages of UniP for the Client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1"/>
          <p:cNvSpPr/>
          <p:nvPr/>
        </p:nvSpPr>
        <p:spPr>
          <a:xfrm>
            <a:off x="3170766" y="1902420"/>
            <a:ext cx="11376966" cy="2732999"/>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Main Functionality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of UniP Open Platform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for Municipalities/Private operators</a:t>
            </a:r>
            <a:endParaRPr/>
          </a:p>
        </p:txBody>
      </p:sp>
      <p:sp>
        <p:nvSpPr>
          <p:cNvPr id="525" name="Google Shape;525;p51"/>
          <p:cNvSpPr/>
          <p:nvPr/>
        </p:nvSpPr>
        <p:spPr>
          <a:xfrm>
            <a:off x="1143000" y="5334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Customized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open interface</a:t>
            </a:r>
            <a:endParaRPr/>
          </a:p>
        </p:txBody>
      </p:sp>
      <p:sp>
        <p:nvSpPr>
          <p:cNvPr id="526" name="Google Shape;526;p51"/>
          <p:cNvSpPr/>
          <p:nvPr/>
        </p:nvSpPr>
        <p:spPr>
          <a:xfrm>
            <a:off x="3175000" y="5207000"/>
            <a:ext cx="3810000" cy="4967817"/>
          </a:xfrm>
          <a:prstGeom prst="rect">
            <a:avLst/>
          </a:prstGeom>
          <a:noFill/>
          <a:ln>
            <a:noFill/>
          </a:ln>
        </p:spPr>
        <p:txBody>
          <a:bodyPr anchorCtr="0" anchor="t" bIns="29425" lIns="29425" spcFirstLastPara="1" rIns="29425" wrap="square" tIns="29425">
            <a:noAutofit/>
          </a:bodyPr>
          <a:lstStyle/>
          <a:p>
            <a:pPr indent="-197555" lvl="0" marL="197555" marR="0" rtl="0" algn="l">
              <a:lnSpc>
                <a:spcPct val="175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Easy registration, intuitive interface</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Easy change in Rates and Rules. Dynamic Rates Possibility</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Occupancy analysis. Effective rate calculation. </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Flexible Reports and Statistics</a:t>
            </a:r>
            <a:endParaRPr/>
          </a:p>
        </p:txBody>
      </p:sp>
      <p:sp>
        <p:nvSpPr>
          <p:cNvPr id="527" name="Google Shape;527;p51"/>
          <p:cNvSpPr/>
          <p:nvPr/>
        </p:nvSpPr>
        <p:spPr>
          <a:xfrm>
            <a:off x="9271000" y="5334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API Integration </a:t>
            </a:r>
            <a:endParaRPr/>
          </a:p>
        </p:txBody>
      </p:sp>
      <p:sp>
        <p:nvSpPr>
          <p:cNvPr id="528" name="Google Shape;528;p51"/>
          <p:cNvSpPr/>
          <p:nvPr/>
        </p:nvSpPr>
        <p:spPr>
          <a:xfrm>
            <a:off x="11303000" y="5207000"/>
            <a:ext cx="3810000" cy="4967817"/>
          </a:xfrm>
          <a:prstGeom prst="rect">
            <a:avLst/>
          </a:prstGeom>
          <a:noFill/>
          <a:ln>
            <a:noFill/>
          </a:ln>
        </p:spPr>
        <p:txBody>
          <a:bodyPr anchorCtr="0" anchor="t" bIns="29425" lIns="29425" spcFirstLastPara="1" rIns="29425" wrap="square" tIns="29425">
            <a:noAutofit/>
          </a:bodyPr>
          <a:lstStyle/>
          <a:p>
            <a:pPr indent="-197555" lvl="0" marL="197555" marR="0" rtl="0" algn="l">
              <a:lnSpc>
                <a:spcPct val="175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Parking meters/ garage gates</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NFC</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Occupancy control tools (LORA, NB-IoT)</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EV charges</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Veloparking and other partner systems</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Control equipment and tools</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Digital Signage</a:t>
            </a:r>
            <a:endParaRPr/>
          </a:p>
        </p:txBody>
      </p:sp>
      <p:sp>
        <p:nvSpPr>
          <p:cNvPr id="529" name="Google Shape;529;p51"/>
          <p:cNvSpPr/>
          <p:nvPr/>
        </p:nvSpPr>
        <p:spPr>
          <a:xfrm>
            <a:off x="1143000" y="8128000"/>
            <a:ext cx="1778000" cy="1778000"/>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Monitoring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and fines</a:t>
            </a:r>
            <a:endParaRPr/>
          </a:p>
        </p:txBody>
      </p:sp>
      <p:sp>
        <p:nvSpPr>
          <p:cNvPr id="530" name="Google Shape;530;p51"/>
          <p:cNvSpPr/>
          <p:nvPr/>
        </p:nvSpPr>
        <p:spPr>
          <a:xfrm>
            <a:off x="3175000" y="8001000"/>
            <a:ext cx="3810000" cy="4967817"/>
          </a:xfrm>
          <a:prstGeom prst="rect">
            <a:avLst/>
          </a:prstGeom>
          <a:noFill/>
          <a:ln>
            <a:noFill/>
          </a:ln>
        </p:spPr>
        <p:txBody>
          <a:bodyPr anchorCtr="0" anchor="t" bIns="29425" lIns="29425" spcFirstLastPara="1" rIns="29425" wrap="square" tIns="29425">
            <a:noAutofit/>
          </a:bodyPr>
          <a:lstStyle/>
          <a:p>
            <a:pPr indent="-197555" lvl="0" marL="197555" marR="0" rtl="0" algn="l">
              <a:lnSpc>
                <a:spcPct val="175000"/>
              </a:lnSpc>
              <a:spcBef>
                <a:spcPts val="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Automatic detection of car license plate</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Photo/video fixation</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Special application for the controller</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Integration with mobile printer</a:t>
            </a:r>
            <a:endParaRPr/>
          </a:p>
          <a:p>
            <a:pPr indent="-197555" lvl="0" marL="197555" marR="0" rtl="0" algn="l">
              <a:lnSpc>
                <a:spcPct val="175000"/>
              </a:lnSpc>
              <a:spcBef>
                <a:spcPts val="800"/>
              </a:spcBef>
              <a:spcAft>
                <a:spcPts val="0"/>
              </a:spcAft>
              <a:buClr>
                <a:srgbClr val="000000"/>
              </a:buClr>
              <a:buSzPts val="1200"/>
              <a:buFont typeface="Helvetica Neue"/>
              <a:buChar char="•"/>
            </a:pPr>
            <a:r>
              <a:rPr b="0" i="0" lang="en-US" sz="1600" u="none" cap="none" strike="noStrike">
                <a:solidFill>
                  <a:srgbClr val="000000"/>
                </a:solidFill>
                <a:latin typeface="Helvetica Neue"/>
                <a:ea typeface="Helvetica Neue"/>
                <a:cs typeface="Helvetica Neue"/>
                <a:sym typeface="Helvetica Neue"/>
              </a:rPr>
              <a:t>Automatic driver notification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p:nvPr/>
        </p:nvSpPr>
        <p:spPr>
          <a:xfrm>
            <a:off x="3175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Registration</a:t>
            </a:r>
            <a:endParaRPr/>
          </a:p>
        </p:txBody>
      </p:sp>
      <p:sp>
        <p:nvSpPr>
          <p:cNvPr id="536" name="Google Shape;536;p52"/>
          <p:cNvSpPr/>
          <p:nvPr/>
        </p:nvSpPr>
        <p:spPr>
          <a:xfrm>
            <a:off x="3175000" y="5334000"/>
            <a:ext cx="4741837" cy="950834"/>
          </a:xfrm>
          <a:prstGeom prst="rect">
            <a:avLst/>
          </a:prstGeom>
          <a:noFill/>
          <a:ln>
            <a:noFill/>
          </a:ln>
        </p:spPr>
        <p:txBody>
          <a:bodyPr anchorCtr="0" anchor="t" bIns="29425" lIns="29425" spcFirstLastPara="1" rIns="29425" wrap="square" tIns="29425">
            <a:noAutofit/>
          </a:bodyPr>
          <a:lstStyle/>
          <a:p>
            <a:pPr indent="-190499" lvl="0" marL="190499" marR="0" rtl="0" algn="l">
              <a:lnSpc>
                <a:spcPct val="155555"/>
              </a:lnSpc>
              <a:spcBef>
                <a:spcPts val="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Convenient and simple registration</a:t>
            </a:r>
            <a:endParaRPr/>
          </a:p>
          <a:p>
            <a:pPr indent="-190499" lvl="0" marL="190499"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Intuitive interface</a:t>
            </a:r>
            <a:endParaRPr/>
          </a:p>
        </p:txBody>
      </p:sp>
      <p:sp>
        <p:nvSpPr>
          <p:cNvPr id="537" name="Google Shape;537;p52"/>
          <p:cNvSpPr/>
          <p:nvPr/>
        </p:nvSpPr>
        <p:spPr>
          <a:xfrm>
            <a:off x="3175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pic>
        <p:nvPicPr>
          <p:cNvPr id="538" name="Google Shape;538;p52"/>
          <p:cNvPicPr preferRelativeResize="0"/>
          <p:nvPr/>
        </p:nvPicPr>
        <p:blipFill rotWithShape="1">
          <a:blip r:embed="rId3">
            <a:alphaModFix/>
          </a:blip>
          <a:srcRect b="596" l="646" r="906" t="10"/>
          <a:stretch/>
        </p:blipFill>
        <p:spPr>
          <a:xfrm>
            <a:off x="7382765" y="2904895"/>
            <a:ext cx="9664701" cy="5587303"/>
          </a:xfrm>
          <a:custGeom>
            <a:rect b="b" l="l" r="r" t="t"/>
            <a:pathLst>
              <a:path extrusionOk="0" h="120000" w="120000">
                <a:moveTo>
                  <a:pt x="60327" y="0"/>
                </a:moveTo>
                <a:cubicBezTo>
                  <a:pt x="42533" y="5"/>
                  <a:pt x="32416" y="22"/>
                  <a:pt x="25166" y="66"/>
                </a:cubicBezTo>
                <a:cubicBezTo>
                  <a:pt x="23172" y="77"/>
                  <a:pt x="21250" y="94"/>
                  <a:pt x="19750" y="111"/>
                </a:cubicBezTo>
                <a:cubicBezTo>
                  <a:pt x="18455" y="127"/>
                  <a:pt x="17322" y="144"/>
                  <a:pt x="16450" y="161"/>
                </a:cubicBezTo>
                <a:cubicBezTo>
                  <a:pt x="15411" y="183"/>
                  <a:pt x="13972" y="205"/>
                  <a:pt x="13966" y="227"/>
                </a:cubicBezTo>
                <a:cubicBezTo>
                  <a:pt x="13916" y="361"/>
                  <a:pt x="13627" y="555"/>
                  <a:pt x="13322" y="655"/>
                </a:cubicBezTo>
                <a:cubicBezTo>
                  <a:pt x="12555" y="905"/>
                  <a:pt x="11594" y="2467"/>
                  <a:pt x="11244" y="4022"/>
                </a:cubicBezTo>
                <a:cubicBezTo>
                  <a:pt x="11127" y="4556"/>
                  <a:pt x="11061" y="6062"/>
                  <a:pt x="11022" y="11124"/>
                </a:cubicBezTo>
                <a:cubicBezTo>
                  <a:pt x="11011" y="13519"/>
                  <a:pt x="11000" y="15169"/>
                  <a:pt x="10994" y="19636"/>
                </a:cubicBezTo>
                <a:cubicBezTo>
                  <a:pt x="10983" y="23298"/>
                  <a:pt x="10977" y="31789"/>
                  <a:pt x="10972" y="38073"/>
                </a:cubicBezTo>
                <a:cubicBezTo>
                  <a:pt x="10961" y="57832"/>
                  <a:pt x="10966" y="81009"/>
                  <a:pt x="10983" y="97162"/>
                </a:cubicBezTo>
                <a:cubicBezTo>
                  <a:pt x="10983" y="97251"/>
                  <a:pt x="10983" y="97418"/>
                  <a:pt x="10983" y="97506"/>
                </a:cubicBezTo>
                <a:cubicBezTo>
                  <a:pt x="10994" y="107214"/>
                  <a:pt x="11016" y="113704"/>
                  <a:pt x="11038" y="114221"/>
                </a:cubicBezTo>
                <a:lnTo>
                  <a:pt x="11100" y="115199"/>
                </a:lnTo>
                <a:lnTo>
                  <a:pt x="11116" y="115404"/>
                </a:lnTo>
                <a:lnTo>
                  <a:pt x="11111" y="115404"/>
                </a:lnTo>
                <a:lnTo>
                  <a:pt x="5561" y="115471"/>
                </a:lnTo>
                <a:cubicBezTo>
                  <a:pt x="111" y="115543"/>
                  <a:pt x="0" y="115565"/>
                  <a:pt x="0" y="116104"/>
                </a:cubicBezTo>
                <a:cubicBezTo>
                  <a:pt x="0" y="116788"/>
                  <a:pt x="394" y="117055"/>
                  <a:pt x="2494" y="117827"/>
                </a:cubicBezTo>
                <a:cubicBezTo>
                  <a:pt x="3388" y="118155"/>
                  <a:pt x="4116" y="118544"/>
                  <a:pt x="4122" y="118688"/>
                </a:cubicBezTo>
                <a:cubicBezTo>
                  <a:pt x="4122" y="118833"/>
                  <a:pt x="4027" y="118972"/>
                  <a:pt x="3911" y="118999"/>
                </a:cubicBezTo>
                <a:cubicBezTo>
                  <a:pt x="3800" y="119027"/>
                  <a:pt x="3366" y="119127"/>
                  <a:pt x="2944" y="119222"/>
                </a:cubicBezTo>
                <a:cubicBezTo>
                  <a:pt x="2527" y="119322"/>
                  <a:pt x="2227" y="119483"/>
                  <a:pt x="2288" y="119583"/>
                </a:cubicBezTo>
                <a:cubicBezTo>
                  <a:pt x="2344" y="119683"/>
                  <a:pt x="5666" y="119827"/>
                  <a:pt x="9672" y="119905"/>
                </a:cubicBezTo>
                <a:cubicBezTo>
                  <a:pt x="12438" y="119961"/>
                  <a:pt x="20483" y="119994"/>
                  <a:pt x="31000" y="119999"/>
                </a:cubicBezTo>
                <a:cubicBezTo>
                  <a:pt x="62561" y="120022"/>
                  <a:pt x="116444" y="119855"/>
                  <a:pt x="117316" y="119677"/>
                </a:cubicBezTo>
                <a:lnTo>
                  <a:pt x="118344" y="119472"/>
                </a:lnTo>
                <a:lnTo>
                  <a:pt x="117400" y="119255"/>
                </a:lnTo>
                <a:cubicBezTo>
                  <a:pt x="116877" y="119144"/>
                  <a:pt x="116311" y="119033"/>
                  <a:pt x="116138" y="118999"/>
                </a:cubicBezTo>
                <a:cubicBezTo>
                  <a:pt x="115411" y="118877"/>
                  <a:pt x="115988" y="118383"/>
                  <a:pt x="117505" y="117827"/>
                </a:cubicBezTo>
                <a:cubicBezTo>
                  <a:pt x="119605" y="117055"/>
                  <a:pt x="120000" y="116788"/>
                  <a:pt x="120000" y="116104"/>
                </a:cubicBezTo>
                <a:cubicBezTo>
                  <a:pt x="120000" y="115693"/>
                  <a:pt x="119188" y="115599"/>
                  <a:pt x="116772" y="115543"/>
                </a:cubicBezTo>
                <a:lnTo>
                  <a:pt x="114744" y="115543"/>
                </a:lnTo>
                <a:cubicBezTo>
                  <a:pt x="113388" y="115543"/>
                  <a:pt x="112405" y="115543"/>
                  <a:pt x="111605" y="115526"/>
                </a:cubicBezTo>
                <a:cubicBezTo>
                  <a:pt x="111005" y="115510"/>
                  <a:pt x="110433" y="115482"/>
                  <a:pt x="110077" y="115415"/>
                </a:cubicBezTo>
                <a:lnTo>
                  <a:pt x="110072" y="115415"/>
                </a:lnTo>
                <a:lnTo>
                  <a:pt x="108955" y="115404"/>
                </a:lnTo>
                <a:lnTo>
                  <a:pt x="108955" y="114143"/>
                </a:lnTo>
                <a:lnTo>
                  <a:pt x="108922" y="59938"/>
                </a:lnTo>
                <a:lnTo>
                  <a:pt x="108883" y="4484"/>
                </a:lnTo>
                <a:lnTo>
                  <a:pt x="108488" y="3272"/>
                </a:lnTo>
                <a:cubicBezTo>
                  <a:pt x="108072" y="1994"/>
                  <a:pt x="107283" y="883"/>
                  <a:pt x="106605" y="639"/>
                </a:cubicBezTo>
                <a:cubicBezTo>
                  <a:pt x="106383" y="561"/>
                  <a:pt x="106083" y="377"/>
                  <a:pt x="105933" y="238"/>
                </a:cubicBezTo>
                <a:cubicBezTo>
                  <a:pt x="105844" y="155"/>
                  <a:pt x="100261" y="100"/>
                  <a:pt x="92077" y="61"/>
                </a:cubicBezTo>
                <a:cubicBezTo>
                  <a:pt x="84783" y="22"/>
                  <a:pt x="76550" y="5"/>
                  <a:pt x="60327" y="0"/>
                </a:cubicBezTo>
                <a:close/>
              </a:path>
            </a:pathLst>
          </a:cu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p:nvPr/>
        </p:nvSpPr>
        <p:spPr>
          <a:xfrm>
            <a:off x="9017000" y="5672"/>
            <a:ext cx="9272142" cy="11418656"/>
          </a:xfrm>
          <a:prstGeom prst="rect">
            <a:avLst/>
          </a:prstGeom>
          <a:solidFill>
            <a:srgbClr val="2E3A9D"/>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544" name="Google Shape;544;p53"/>
          <p:cNvSpPr/>
          <p:nvPr/>
        </p:nvSpPr>
        <p:spPr>
          <a:xfrm>
            <a:off x="3175000" y="5334000"/>
            <a:ext cx="4167617" cy="1103234"/>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Simple and convenient method to add all different types (on-street, off-street, garage) of parking on map</a:t>
            </a:r>
            <a:endParaRPr/>
          </a:p>
        </p:txBody>
      </p:sp>
      <p:pic>
        <p:nvPicPr>
          <p:cNvPr id="545" name="Google Shape;545;p53"/>
          <p:cNvPicPr preferRelativeResize="0"/>
          <p:nvPr/>
        </p:nvPicPr>
        <p:blipFill rotWithShape="1">
          <a:blip r:embed="rId3">
            <a:alphaModFix/>
          </a:blip>
          <a:srcRect b="0" l="0" r="0" t="0"/>
          <a:stretch/>
        </p:blipFill>
        <p:spPr>
          <a:xfrm>
            <a:off x="9742061" y="0"/>
            <a:ext cx="7974419" cy="11430000"/>
          </a:xfrm>
          <a:prstGeom prst="rect">
            <a:avLst/>
          </a:prstGeom>
          <a:noFill/>
          <a:ln>
            <a:noFill/>
          </a:ln>
        </p:spPr>
      </p:pic>
      <p:sp>
        <p:nvSpPr>
          <p:cNvPr id="546" name="Google Shape;546;p53"/>
          <p:cNvSpPr/>
          <p:nvPr/>
        </p:nvSpPr>
        <p:spPr>
          <a:xfrm>
            <a:off x="3175530" y="2537420"/>
            <a:ext cx="9607482"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Maps</a:t>
            </a:r>
            <a:endParaRPr/>
          </a:p>
        </p:txBody>
      </p:sp>
      <p:sp>
        <p:nvSpPr>
          <p:cNvPr id="547" name="Google Shape;547;p53"/>
          <p:cNvSpPr/>
          <p:nvPr/>
        </p:nvSpPr>
        <p:spPr>
          <a:xfrm>
            <a:off x="3175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4"/>
          <p:cNvSpPr/>
          <p:nvPr/>
        </p:nvSpPr>
        <p:spPr>
          <a:xfrm>
            <a:off x="0" y="5673"/>
            <a:ext cx="9272142" cy="11418655"/>
          </a:xfrm>
          <a:prstGeom prst="rect">
            <a:avLst/>
          </a:prstGeom>
          <a:solidFill>
            <a:srgbClr val="2E3A9D"/>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553" name="Google Shape;553;p54"/>
          <p:cNvSpPr/>
          <p:nvPr/>
        </p:nvSpPr>
        <p:spPr>
          <a:xfrm>
            <a:off x="11303000" y="5334000"/>
            <a:ext cx="4242866" cy="1662034"/>
          </a:xfrm>
          <a:prstGeom prst="rect">
            <a:avLst/>
          </a:prstGeom>
          <a:noFill/>
          <a:ln>
            <a:noFill/>
          </a:ln>
        </p:spPr>
        <p:txBody>
          <a:bodyPr anchorCtr="0" anchor="t" bIns="29425" lIns="29425" spcFirstLastPara="1" rIns="29425" wrap="square" tIns="29425">
            <a:noAutofit/>
          </a:bodyPr>
          <a:lstStyle/>
          <a:p>
            <a:pPr indent="-228600" lvl="0" marL="228600" marR="0" rtl="0" algn="l">
              <a:lnSpc>
                <a:spcPct val="155555"/>
              </a:lnSpc>
              <a:spcBef>
                <a:spcPts val="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Create your own rate and use predefined ones</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Change prices remotely to improve monetization and parking loading</a:t>
            </a:r>
            <a:endParaRPr/>
          </a:p>
        </p:txBody>
      </p:sp>
      <p:pic>
        <p:nvPicPr>
          <p:cNvPr id="554" name="Google Shape;554;p54"/>
          <p:cNvPicPr preferRelativeResize="0"/>
          <p:nvPr/>
        </p:nvPicPr>
        <p:blipFill rotWithShape="1">
          <a:blip r:embed="rId3">
            <a:alphaModFix/>
          </a:blip>
          <a:srcRect b="0" l="0" r="0" t="0"/>
          <a:stretch/>
        </p:blipFill>
        <p:spPr>
          <a:xfrm>
            <a:off x="-139700" y="952500"/>
            <a:ext cx="9525000" cy="9525000"/>
          </a:xfrm>
          <a:prstGeom prst="rect">
            <a:avLst/>
          </a:prstGeom>
          <a:noFill/>
          <a:ln>
            <a:noFill/>
          </a:ln>
        </p:spPr>
      </p:pic>
      <p:sp>
        <p:nvSpPr>
          <p:cNvPr id="555" name="Google Shape;555;p54"/>
          <p:cNvSpPr/>
          <p:nvPr/>
        </p:nvSpPr>
        <p:spPr>
          <a:xfrm>
            <a:off x="11303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Rates</a:t>
            </a:r>
            <a:endParaRPr/>
          </a:p>
        </p:txBody>
      </p:sp>
      <p:sp>
        <p:nvSpPr>
          <p:cNvPr id="556" name="Google Shape;556;p54"/>
          <p:cNvSpPr/>
          <p:nvPr/>
        </p:nvSpPr>
        <p:spPr>
          <a:xfrm>
            <a:off x="11303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5"/>
          <p:cNvSpPr/>
          <p:nvPr/>
        </p:nvSpPr>
        <p:spPr>
          <a:xfrm>
            <a:off x="3175000" y="5334000"/>
            <a:ext cx="5083695" cy="4252834"/>
          </a:xfrm>
          <a:prstGeom prst="rect">
            <a:avLst/>
          </a:prstGeom>
          <a:noFill/>
          <a:ln>
            <a:noFill/>
          </a:ln>
        </p:spPr>
        <p:txBody>
          <a:bodyPr anchorCtr="0" anchor="t" bIns="29425" lIns="29425" spcFirstLastPara="1" rIns="29425" wrap="square" tIns="29425">
            <a:noAutofit/>
          </a:bodyPr>
          <a:lstStyle/>
          <a:p>
            <a:pPr indent="-190500" lvl="0" marL="190500" marR="0" rtl="0" algn="l">
              <a:lnSpc>
                <a:spcPct val="155555"/>
              </a:lnSpc>
              <a:spcBef>
                <a:spcPts val="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Use popular and reliable payment and top up instruments: PayPal, Google Wallet, Apple Pay, PayMaster, SMS</a:t>
            </a:r>
            <a:endParaRPr/>
          </a:p>
          <a:p>
            <a:pPr indent="-190500" lvl="0" marL="1905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Monthly passes</a:t>
            </a:r>
            <a:endParaRPr/>
          </a:p>
          <a:p>
            <a:pPr indent="-190500" lvl="0" marL="1905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Daily tickets</a:t>
            </a:r>
            <a:endParaRPr/>
          </a:p>
          <a:p>
            <a:pPr indent="-190500" lvl="0" marL="1905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Campaigns</a:t>
            </a:r>
            <a:endParaRPr/>
          </a:p>
          <a:p>
            <a:pPr indent="-190500" lvl="0" marL="1905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Discounts</a:t>
            </a:r>
            <a:endParaRPr/>
          </a:p>
          <a:p>
            <a:pPr indent="-190500" lvl="0" marL="1905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Set discreteness payment (pay for each 15 minutes, for example)</a:t>
            </a:r>
            <a:endParaRPr/>
          </a:p>
        </p:txBody>
      </p:sp>
      <p:pic>
        <p:nvPicPr>
          <p:cNvPr id="562" name="Google Shape;562;p55"/>
          <p:cNvPicPr preferRelativeResize="0"/>
          <p:nvPr/>
        </p:nvPicPr>
        <p:blipFill rotWithShape="1">
          <a:blip r:embed="rId3">
            <a:alphaModFix/>
          </a:blip>
          <a:srcRect b="16575" l="10497" r="10579" t="15941"/>
          <a:stretch/>
        </p:blipFill>
        <p:spPr>
          <a:xfrm>
            <a:off x="11390175" y="4889682"/>
            <a:ext cx="1282096" cy="590948"/>
          </a:xfrm>
          <a:custGeom>
            <a:rect b="b" l="l" r="r" t="t"/>
            <a:pathLst>
              <a:path extrusionOk="0" h="120000" w="120000">
                <a:moveTo>
                  <a:pt x="25888" y="0"/>
                </a:moveTo>
                <a:cubicBezTo>
                  <a:pt x="23506" y="0"/>
                  <a:pt x="19594" y="8750"/>
                  <a:pt x="18682" y="16200"/>
                </a:cubicBezTo>
                <a:cubicBezTo>
                  <a:pt x="17752" y="23816"/>
                  <a:pt x="17346" y="24400"/>
                  <a:pt x="13300" y="23694"/>
                </a:cubicBezTo>
                <a:cubicBezTo>
                  <a:pt x="10490" y="23205"/>
                  <a:pt x="7312" y="24888"/>
                  <a:pt x="4457" y="28366"/>
                </a:cubicBezTo>
                <a:lnTo>
                  <a:pt x="0" y="33850"/>
                </a:lnTo>
                <a:lnTo>
                  <a:pt x="406" y="49805"/>
                </a:lnTo>
                <a:cubicBezTo>
                  <a:pt x="628" y="58577"/>
                  <a:pt x="912" y="68605"/>
                  <a:pt x="1040" y="72127"/>
                </a:cubicBezTo>
                <a:cubicBezTo>
                  <a:pt x="1168" y="75655"/>
                  <a:pt x="2843" y="81650"/>
                  <a:pt x="4791" y="85427"/>
                </a:cubicBezTo>
                <a:cubicBezTo>
                  <a:pt x="8141" y="91922"/>
                  <a:pt x="8920" y="92272"/>
                  <a:pt x="19054" y="91633"/>
                </a:cubicBezTo>
                <a:cubicBezTo>
                  <a:pt x="24948" y="91261"/>
                  <a:pt x="30168" y="90783"/>
                  <a:pt x="30646" y="90583"/>
                </a:cubicBezTo>
                <a:cubicBezTo>
                  <a:pt x="31119" y="90383"/>
                  <a:pt x="32550" y="85844"/>
                  <a:pt x="33802" y="80511"/>
                </a:cubicBezTo>
                <a:lnTo>
                  <a:pt x="36067" y="70761"/>
                </a:lnTo>
                <a:lnTo>
                  <a:pt x="33206" y="63588"/>
                </a:lnTo>
                <a:cubicBezTo>
                  <a:pt x="29734" y="54827"/>
                  <a:pt x="29528" y="43677"/>
                  <a:pt x="32728" y="37394"/>
                </a:cubicBezTo>
                <a:cubicBezTo>
                  <a:pt x="34030" y="34827"/>
                  <a:pt x="35104" y="31916"/>
                  <a:pt x="35104" y="30944"/>
                </a:cubicBezTo>
                <a:cubicBezTo>
                  <a:pt x="35104" y="28250"/>
                  <a:pt x="29389" y="23211"/>
                  <a:pt x="26333" y="23211"/>
                </a:cubicBezTo>
                <a:cubicBezTo>
                  <a:pt x="22327" y="23211"/>
                  <a:pt x="21865" y="20661"/>
                  <a:pt x="24480" y="13461"/>
                </a:cubicBezTo>
                <a:cubicBezTo>
                  <a:pt x="26851" y="6922"/>
                  <a:pt x="27575" y="0"/>
                  <a:pt x="25888" y="0"/>
                </a:cubicBezTo>
                <a:close/>
                <a:moveTo>
                  <a:pt x="55010" y="7738"/>
                </a:moveTo>
                <a:cubicBezTo>
                  <a:pt x="47948" y="7738"/>
                  <a:pt x="46858" y="8288"/>
                  <a:pt x="47470" y="11766"/>
                </a:cubicBezTo>
                <a:cubicBezTo>
                  <a:pt x="47870" y="14011"/>
                  <a:pt x="48176" y="33172"/>
                  <a:pt x="48176" y="54316"/>
                </a:cubicBezTo>
                <a:cubicBezTo>
                  <a:pt x="48176" y="77005"/>
                  <a:pt x="48661" y="92761"/>
                  <a:pt x="49328" y="92761"/>
                </a:cubicBezTo>
                <a:cubicBezTo>
                  <a:pt x="49952" y="92761"/>
                  <a:pt x="50620" y="84988"/>
                  <a:pt x="50814" y="75433"/>
                </a:cubicBezTo>
                <a:lnTo>
                  <a:pt x="51148" y="58027"/>
                </a:lnTo>
                <a:lnTo>
                  <a:pt x="56647" y="56333"/>
                </a:lnTo>
                <a:cubicBezTo>
                  <a:pt x="59668" y="55400"/>
                  <a:pt x="63152" y="53483"/>
                  <a:pt x="64371" y="52061"/>
                </a:cubicBezTo>
                <a:cubicBezTo>
                  <a:pt x="65595" y="50644"/>
                  <a:pt x="67120" y="49361"/>
                  <a:pt x="67754" y="49238"/>
                </a:cubicBezTo>
                <a:cubicBezTo>
                  <a:pt x="68383" y="49122"/>
                  <a:pt x="69079" y="42183"/>
                  <a:pt x="69313" y="33850"/>
                </a:cubicBezTo>
                <a:cubicBezTo>
                  <a:pt x="69708" y="19911"/>
                  <a:pt x="69491" y="18272"/>
                  <a:pt x="66530" y="13216"/>
                </a:cubicBezTo>
                <a:cubicBezTo>
                  <a:pt x="63937" y="8800"/>
                  <a:pt x="61666" y="7738"/>
                  <a:pt x="55010" y="7738"/>
                </a:cubicBezTo>
                <a:close/>
                <a:moveTo>
                  <a:pt x="51148" y="11605"/>
                </a:moveTo>
                <a:lnTo>
                  <a:pt x="56496" y="11605"/>
                </a:lnTo>
                <a:cubicBezTo>
                  <a:pt x="60141" y="11605"/>
                  <a:pt x="61755" y="12633"/>
                  <a:pt x="61549" y="14827"/>
                </a:cubicBezTo>
                <a:cubicBezTo>
                  <a:pt x="61282" y="17755"/>
                  <a:pt x="62757" y="19138"/>
                  <a:pt x="65156" y="18294"/>
                </a:cubicBezTo>
                <a:cubicBezTo>
                  <a:pt x="65656" y="18116"/>
                  <a:pt x="66597" y="21138"/>
                  <a:pt x="67270" y="24983"/>
                </a:cubicBezTo>
                <a:cubicBezTo>
                  <a:pt x="68322" y="30983"/>
                  <a:pt x="68133" y="32588"/>
                  <a:pt x="65784" y="36505"/>
                </a:cubicBezTo>
                <a:cubicBezTo>
                  <a:pt x="64282" y="39022"/>
                  <a:pt x="62267" y="41150"/>
                  <a:pt x="61327" y="41183"/>
                </a:cubicBezTo>
                <a:cubicBezTo>
                  <a:pt x="60102" y="41222"/>
                  <a:pt x="60275" y="42255"/>
                  <a:pt x="61922" y="44888"/>
                </a:cubicBezTo>
                <a:cubicBezTo>
                  <a:pt x="63820" y="47922"/>
                  <a:pt x="63909" y="48777"/>
                  <a:pt x="62440" y="49805"/>
                </a:cubicBezTo>
                <a:cubicBezTo>
                  <a:pt x="58138" y="52805"/>
                  <a:pt x="55623" y="53183"/>
                  <a:pt x="53118" y="51177"/>
                </a:cubicBezTo>
                <a:cubicBezTo>
                  <a:pt x="50625" y="49172"/>
                  <a:pt x="50492" y="47722"/>
                  <a:pt x="50814" y="30300"/>
                </a:cubicBezTo>
                <a:lnTo>
                  <a:pt x="51148" y="11605"/>
                </a:lnTo>
                <a:close/>
                <a:moveTo>
                  <a:pt x="77410" y="29738"/>
                </a:moveTo>
                <a:cubicBezTo>
                  <a:pt x="76091" y="29850"/>
                  <a:pt x="75184" y="30422"/>
                  <a:pt x="74627" y="31427"/>
                </a:cubicBezTo>
                <a:cubicBezTo>
                  <a:pt x="73308" y="33800"/>
                  <a:pt x="73297" y="34716"/>
                  <a:pt x="74549" y="36427"/>
                </a:cubicBezTo>
                <a:cubicBezTo>
                  <a:pt x="75401" y="37583"/>
                  <a:pt x="77043" y="37927"/>
                  <a:pt x="78189" y="37150"/>
                </a:cubicBezTo>
                <a:cubicBezTo>
                  <a:pt x="79469" y="36288"/>
                  <a:pt x="80560" y="37311"/>
                  <a:pt x="81016" y="39894"/>
                </a:cubicBezTo>
                <a:cubicBezTo>
                  <a:pt x="81556" y="42950"/>
                  <a:pt x="82947" y="43938"/>
                  <a:pt x="86069" y="43355"/>
                </a:cubicBezTo>
                <a:cubicBezTo>
                  <a:pt x="89942" y="42633"/>
                  <a:pt x="90338" y="43177"/>
                  <a:pt x="90338" y="48916"/>
                </a:cubicBezTo>
                <a:cubicBezTo>
                  <a:pt x="90338" y="54422"/>
                  <a:pt x="89636" y="55555"/>
                  <a:pt x="85140" y="57222"/>
                </a:cubicBezTo>
                <a:cubicBezTo>
                  <a:pt x="75362" y="60838"/>
                  <a:pt x="70938" y="73555"/>
                  <a:pt x="74883" y="86633"/>
                </a:cubicBezTo>
                <a:cubicBezTo>
                  <a:pt x="77104" y="93972"/>
                  <a:pt x="84099" y="95155"/>
                  <a:pt x="88223" y="88894"/>
                </a:cubicBezTo>
                <a:cubicBezTo>
                  <a:pt x="90549" y="85350"/>
                  <a:pt x="90944" y="85411"/>
                  <a:pt x="92124" y="89538"/>
                </a:cubicBezTo>
                <a:cubicBezTo>
                  <a:pt x="93092" y="92950"/>
                  <a:pt x="93298" y="86894"/>
                  <a:pt x="92975" y="65522"/>
                </a:cubicBezTo>
                <a:cubicBezTo>
                  <a:pt x="92569" y="38388"/>
                  <a:pt x="91768" y="29544"/>
                  <a:pt x="89965" y="31916"/>
                </a:cubicBezTo>
                <a:cubicBezTo>
                  <a:pt x="89520" y="32500"/>
                  <a:pt x="86236" y="31933"/>
                  <a:pt x="82686" y="30705"/>
                </a:cubicBezTo>
                <a:cubicBezTo>
                  <a:pt x="80460" y="29933"/>
                  <a:pt x="78734" y="29627"/>
                  <a:pt x="77410" y="29738"/>
                </a:cubicBezTo>
                <a:close/>
                <a:moveTo>
                  <a:pt x="98140" y="33527"/>
                </a:moveTo>
                <a:cubicBezTo>
                  <a:pt x="96676" y="33527"/>
                  <a:pt x="97389" y="38766"/>
                  <a:pt x="102002" y="61811"/>
                </a:cubicBezTo>
                <a:cubicBezTo>
                  <a:pt x="108046" y="92022"/>
                  <a:pt x="108023" y="91855"/>
                  <a:pt x="105196" y="101788"/>
                </a:cubicBezTo>
                <a:cubicBezTo>
                  <a:pt x="103766" y="106805"/>
                  <a:pt x="101579" y="112105"/>
                  <a:pt x="100332" y="113550"/>
                </a:cubicBezTo>
                <a:cubicBezTo>
                  <a:pt x="99080" y="115000"/>
                  <a:pt x="98062" y="117000"/>
                  <a:pt x="98062" y="118066"/>
                </a:cubicBezTo>
                <a:cubicBezTo>
                  <a:pt x="98062" y="119127"/>
                  <a:pt x="99130" y="120000"/>
                  <a:pt x="100405" y="120000"/>
                </a:cubicBezTo>
                <a:cubicBezTo>
                  <a:pt x="101679" y="120000"/>
                  <a:pt x="102453" y="119527"/>
                  <a:pt x="102152" y="118872"/>
                </a:cubicBezTo>
                <a:cubicBezTo>
                  <a:pt x="101852" y="118216"/>
                  <a:pt x="102703" y="115116"/>
                  <a:pt x="104044" y="112022"/>
                </a:cubicBezTo>
                <a:cubicBezTo>
                  <a:pt x="105386" y="108927"/>
                  <a:pt x="108864" y="94355"/>
                  <a:pt x="111769" y="79622"/>
                </a:cubicBezTo>
                <a:cubicBezTo>
                  <a:pt x="114679" y="64894"/>
                  <a:pt x="117573" y="53155"/>
                  <a:pt x="118235" y="53511"/>
                </a:cubicBezTo>
                <a:cubicBezTo>
                  <a:pt x="119482" y="54183"/>
                  <a:pt x="119727" y="52461"/>
                  <a:pt x="119983" y="40538"/>
                </a:cubicBezTo>
                <a:cubicBezTo>
                  <a:pt x="120205" y="29983"/>
                  <a:pt x="118258" y="33311"/>
                  <a:pt x="115709" y="47788"/>
                </a:cubicBezTo>
                <a:cubicBezTo>
                  <a:pt x="114473" y="54811"/>
                  <a:pt x="112982" y="62844"/>
                  <a:pt x="112403" y="65683"/>
                </a:cubicBezTo>
                <a:cubicBezTo>
                  <a:pt x="111824" y="68516"/>
                  <a:pt x="111045" y="72994"/>
                  <a:pt x="110656" y="75594"/>
                </a:cubicBezTo>
                <a:cubicBezTo>
                  <a:pt x="109515" y="83283"/>
                  <a:pt x="107350" y="79277"/>
                  <a:pt x="104790" y="64633"/>
                </a:cubicBezTo>
                <a:cubicBezTo>
                  <a:pt x="102447" y="51283"/>
                  <a:pt x="102453" y="50794"/>
                  <a:pt x="104601" y="47388"/>
                </a:cubicBezTo>
                <a:cubicBezTo>
                  <a:pt x="105820" y="45461"/>
                  <a:pt x="106443" y="43072"/>
                  <a:pt x="106014" y="42150"/>
                </a:cubicBezTo>
                <a:cubicBezTo>
                  <a:pt x="105586" y="41222"/>
                  <a:pt x="104473" y="41988"/>
                  <a:pt x="103488" y="43761"/>
                </a:cubicBezTo>
                <a:cubicBezTo>
                  <a:pt x="101991" y="46455"/>
                  <a:pt x="101501" y="45838"/>
                  <a:pt x="100516" y="40216"/>
                </a:cubicBezTo>
                <a:cubicBezTo>
                  <a:pt x="99871" y="36516"/>
                  <a:pt x="98785" y="33527"/>
                  <a:pt x="98140" y="33527"/>
                </a:cubicBezTo>
                <a:close/>
                <a:moveTo>
                  <a:pt x="88184" y="59877"/>
                </a:moveTo>
                <a:cubicBezTo>
                  <a:pt x="88640" y="59950"/>
                  <a:pt x="89024" y="60072"/>
                  <a:pt x="89375" y="60361"/>
                </a:cubicBezTo>
                <a:cubicBezTo>
                  <a:pt x="91645" y="62255"/>
                  <a:pt x="91044" y="78900"/>
                  <a:pt x="88740" y="77850"/>
                </a:cubicBezTo>
                <a:cubicBezTo>
                  <a:pt x="87856" y="77444"/>
                  <a:pt x="86503" y="78238"/>
                  <a:pt x="85730" y="79622"/>
                </a:cubicBezTo>
                <a:cubicBezTo>
                  <a:pt x="80821" y="88466"/>
                  <a:pt x="75518" y="87188"/>
                  <a:pt x="75518" y="77127"/>
                </a:cubicBezTo>
                <a:cubicBezTo>
                  <a:pt x="75518" y="71944"/>
                  <a:pt x="78323" y="66294"/>
                  <a:pt x="79564" y="68983"/>
                </a:cubicBezTo>
                <a:cubicBezTo>
                  <a:pt x="80048" y="70038"/>
                  <a:pt x="80265" y="69272"/>
                  <a:pt x="80048" y="67294"/>
                </a:cubicBezTo>
                <a:cubicBezTo>
                  <a:pt x="79658" y="63755"/>
                  <a:pt x="84990" y="59372"/>
                  <a:pt x="88184" y="59877"/>
                </a:cubicBezTo>
                <a:close/>
              </a:path>
            </a:pathLst>
          </a:custGeom>
          <a:noFill/>
          <a:ln>
            <a:noFill/>
          </a:ln>
        </p:spPr>
      </p:pic>
      <p:pic>
        <p:nvPicPr>
          <p:cNvPr id="563" name="Google Shape;563;p55"/>
          <p:cNvPicPr preferRelativeResize="0"/>
          <p:nvPr/>
        </p:nvPicPr>
        <p:blipFill rotWithShape="1">
          <a:blip r:embed="rId4">
            <a:alphaModFix/>
          </a:blip>
          <a:srcRect b="0" l="0" r="0" t="0"/>
          <a:stretch/>
        </p:blipFill>
        <p:spPr>
          <a:xfrm>
            <a:off x="10764983" y="3166770"/>
            <a:ext cx="2732590" cy="887658"/>
          </a:xfrm>
          <a:prstGeom prst="rect">
            <a:avLst/>
          </a:prstGeom>
          <a:noFill/>
          <a:ln>
            <a:noFill/>
          </a:ln>
        </p:spPr>
      </p:pic>
      <p:pic>
        <p:nvPicPr>
          <p:cNvPr id="564" name="Google Shape;564;p55"/>
          <p:cNvPicPr preferRelativeResize="0"/>
          <p:nvPr/>
        </p:nvPicPr>
        <p:blipFill rotWithShape="1">
          <a:blip r:embed="rId5">
            <a:alphaModFix/>
          </a:blip>
          <a:srcRect b="0" l="0" r="0" t="0"/>
          <a:stretch/>
        </p:blipFill>
        <p:spPr>
          <a:xfrm>
            <a:off x="10049274" y="6191762"/>
            <a:ext cx="3766438" cy="1146995"/>
          </a:xfrm>
          <a:prstGeom prst="rect">
            <a:avLst/>
          </a:prstGeom>
          <a:noFill/>
          <a:ln>
            <a:noFill/>
          </a:ln>
        </p:spPr>
      </p:pic>
      <p:pic>
        <p:nvPicPr>
          <p:cNvPr id="565" name="Google Shape;565;p55"/>
          <p:cNvPicPr preferRelativeResize="0"/>
          <p:nvPr/>
        </p:nvPicPr>
        <p:blipFill rotWithShape="1">
          <a:blip r:embed="rId6">
            <a:alphaModFix/>
          </a:blip>
          <a:srcRect b="0" l="0" r="0" t="0"/>
          <a:stretch/>
        </p:blipFill>
        <p:spPr>
          <a:xfrm>
            <a:off x="10347059" y="7993639"/>
            <a:ext cx="3568438" cy="693863"/>
          </a:xfrm>
          <a:prstGeom prst="rect">
            <a:avLst/>
          </a:prstGeom>
          <a:noFill/>
          <a:ln>
            <a:noFill/>
          </a:ln>
        </p:spPr>
      </p:pic>
      <p:sp>
        <p:nvSpPr>
          <p:cNvPr id="566" name="Google Shape;566;p55"/>
          <p:cNvSpPr/>
          <p:nvPr/>
        </p:nvSpPr>
        <p:spPr>
          <a:xfrm>
            <a:off x="3175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Billing</a:t>
            </a:r>
            <a:endParaRPr/>
          </a:p>
        </p:txBody>
      </p:sp>
      <p:sp>
        <p:nvSpPr>
          <p:cNvPr id="567" name="Google Shape;567;p55"/>
          <p:cNvSpPr/>
          <p:nvPr/>
        </p:nvSpPr>
        <p:spPr>
          <a:xfrm>
            <a:off x="3175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6"/>
          <p:cNvSpPr/>
          <p:nvPr/>
        </p:nvSpPr>
        <p:spPr>
          <a:xfrm>
            <a:off x="9017000" y="5672"/>
            <a:ext cx="9272142" cy="11418656"/>
          </a:xfrm>
          <a:prstGeom prst="rect">
            <a:avLst/>
          </a:prstGeom>
          <a:solidFill>
            <a:srgbClr val="2E3A9D"/>
          </a:solidFill>
          <a:ln>
            <a:noFill/>
          </a:ln>
          <a:effectLst>
            <a:outerShdw rotWithShape="0">
              <a:srgbClr val="000000">
                <a:alpha val="49803"/>
              </a:srgbClr>
            </a:outerShdw>
          </a:effectLst>
        </p:spPr>
        <p:txBody>
          <a:bodyPr anchorCtr="0" anchor="ctr" bIns="29425" lIns="29425" spcFirstLastPara="1" rIns="29425" wrap="square" tIns="29425">
            <a:noAutofit/>
          </a:bodyPr>
          <a:lstStyle/>
          <a:p>
            <a:pPr indent="0" lvl="0" marL="0" marR="0" rtl="0" algn="l">
              <a:lnSpc>
                <a:spcPct val="2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573" name="Google Shape;573;p56"/>
          <p:cNvSpPr/>
          <p:nvPr/>
        </p:nvSpPr>
        <p:spPr>
          <a:xfrm>
            <a:off x="3175000" y="5334000"/>
            <a:ext cx="4167617" cy="1458834"/>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Analysis of the parking space occupancy and development of proper parking solutions with regard to dynamic fare, parking time, etc</a:t>
            </a:r>
            <a:endParaRPr/>
          </a:p>
        </p:txBody>
      </p:sp>
      <p:pic>
        <p:nvPicPr>
          <p:cNvPr id="574" name="Google Shape;574;p56"/>
          <p:cNvPicPr preferRelativeResize="0"/>
          <p:nvPr/>
        </p:nvPicPr>
        <p:blipFill rotWithShape="1">
          <a:blip r:embed="rId3">
            <a:alphaModFix/>
          </a:blip>
          <a:srcRect b="0" l="0" r="0" t="0"/>
          <a:stretch/>
        </p:blipFill>
        <p:spPr>
          <a:xfrm>
            <a:off x="8864600" y="952500"/>
            <a:ext cx="9525000" cy="9525000"/>
          </a:xfrm>
          <a:prstGeom prst="rect">
            <a:avLst/>
          </a:prstGeom>
          <a:noFill/>
          <a:ln>
            <a:noFill/>
          </a:ln>
        </p:spPr>
      </p:pic>
      <p:sp>
        <p:nvSpPr>
          <p:cNvPr id="575" name="Google Shape;575;p56"/>
          <p:cNvSpPr/>
          <p:nvPr/>
        </p:nvSpPr>
        <p:spPr>
          <a:xfrm>
            <a:off x="3175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9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Statistics</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Reports</a:t>
            </a:r>
            <a:endParaRPr/>
          </a:p>
        </p:txBody>
      </p:sp>
      <p:sp>
        <p:nvSpPr>
          <p:cNvPr id="576" name="Google Shape;576;p56"/>
          <p:cNvSpPr/>
          <p:nvPr/>
        </p:nvSpPr>
        <p:spPr>
          <a:xfrm>
            <a:off x="3175000" y="41910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2"/>
          <p:cNvSpPr/>
          <p:nvPr/>
        </p:nvSpPr>
        <p:spPr>
          <a:xfrm>
            <a:off x="3170766" y="2286000"/>
            <a:ext cx="9910743"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Every car trip begins and ends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in a parking space!</a:t>
            </a:r>
            <a:endParaRPr/>
          </a:p>
        </p:txBody>
      </p:sp>
      <p:sp>
        <p:nvSpPr>
          <p:cNvPr id="82" name="Google Shape;82;p12"/>
          <p:cNvSpPr/>
          <p:nvPr/>
        </p:nvSpPr>
        <p:spPr>
          <a:xfrm>
            <a:off x="3174305" y="5080000"/>
            <a:ext cx="12959890" cy="5080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Parking regulation is one of the best ways to regulate car use.</a:t>
            </a:r>
            <a:endParaRPr b="1" i="0" sz="1400" u="none" cap="none" strike="noStrike">
              <a:solidFill>
                <a:srgbClr val="000000"/>
              </a:solidFill>
              <a:latin typeface="Helvetica Neue"/>
              <a:ea typeface="Helvetica Neue"/>
              <a:cs typeface="Helvetica Neue"/>
              <a:sym typeface="Helvetica Neue"/>
            </a:endParaRPr>
          </a:p>
          <a:p>
            <a:pPr indent="-296333" lvl="0" marL="296333"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95% of its lifetime car is parked</a:t>
            </a:r>
            <a:endParaRPr/>
          </a:p>
          <a:p>
            <a:pPr indent="-296333" lvl="0" marL="296333"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On average, 30% of the cars in congested traffic were cruising for parking.</a:t>
            </a:r>
            <a:endParaRPr/>
          </a:p>
          <a:p>
            <a:pPr indent="-296333" lvl="0" marL="296333"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 average time to find a curb space in EU is about 6 min with a distance at 1,2 km. That creates  39 tons of CO2 per 1000 cars per year! </a:t>
            </a:r>
            <a:endParaRPr/>
          </a:p>
          <a:p>
            <a:pPr indent="-296333" lvl="0" marL="296333"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19 500 tons of CO2 per year are produced  in the city with population of 1 mln!</a:t>
            </a:r>
            <a:endParaRPr/>
          </a:p>
          <a:p>
            <a:pPr indent="-296333" lvl="0" marL="296333"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 average time to find a curb space in a big city (like London) is about 20 min!!</a:t>
            </a:r>
            <a:endParaRPr/>
          </a:p>
          <a:p>
            <a:pPr indent="-285750" lvl="0" marL="285750" marR="0" rtl="0" algn="l">
              <a:lnSpc>
                <a:spcPct val="140000"/>
              </a:lnSpc>
              <a:spcBef>
                <a:spcPts val="16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Typical behavior of householders – oppose charging anything for curb parking. Although 30% of householders don’t own cars.</a:t>
            </a:r>
            <a:endParaRPr/>
          </a:p>
          <a:p>
            <a:pPr indent="-285750" lvl="0" marL="285750" marR="0" rtl="0" algn="l">
              <a:lnSpc>
                <a:spcPct val="140000"/>
              </a:lnSpc>
              <a:spcBef>
                <a:spcPts val="16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Most municipalities do not analyze the parking occupancy and do not change parking fees respectively</a:t>
            </a:r>
            <a:endParaRPr/>
          </a:p>
          <a:p>
            <a:pPr indent="-285750" lvl="0" marL="285750" marR="0" rtl="0" algn="l">
              <a:lnSpc>
                <a:spcPct val="140000"/>
              </a:lnSpc>
              <a:spcBef>
                <a:spcPts val="16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The city uses all the parking revenue to subsidize public transport instead of correct management of parking space</a:t>
            </a:r>
            <a:endParaRPr b="0" i="0" sz="2000" u="none" cap="none" strike="noStrike">
              <a:solidFill>
                <a:srgbClr val="000000"/>
              </a:solidFill>
              <a:latin typeface="Helvetica Neue"/>
              <a:ea typeface="Helvetica Neue"/>
              <a:cs typeface="Helvetica Neue"/>
              <a:sym typeface="Helvetica Neue"/>
            </a:endParaRPr>
          </a:p>
        </p:txBody>
      </p:sp>
      <p:sp>
        <p:nvSpPr>
          <p:cNvPr id="83" name="Google Shape;83;p12"/>
          <p:cNvSpPr/>
          <p:nvPr/>
        </p:nvSpPr>
        <p:spPr>
          <a:xfrm>
            <a:off x="1144086" y="5080000"/>
            <a:ext cx="1778001"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The World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around us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57"/>
          <p:cNvPicPr preferRelativeResize="0"/>
          <p:nvPr/>
        </p:nvPicPr>
        <p:blipFill rotWithShape="1">
          <a:blip r:embed="rId3">
            <a:alphaModFix/>
          </a:blip>
          <a:srcRect b="0" l="41618" r="1405" t="0"/>
          <a:stretch/>
        </p:blipFill>
        <p:spPr>
          <a:xfrm>
            <a:off x="9013337" y="0"/>
            <a:ext cx="9261873" cy="11430000"/>
          </a:xfrm>
          <a:custGeom>
            <a:rect b="b" l="l" r="r" t="t"/>
            <a:pathLst>
              <a:path extrusionOk="0" h="120000" w="120000">
                <a:moveTo>
                  <a:pt x="0" y="0"/>
                </a:moveTo>
                <a:lnTo>
                  <a:pt x="0" y="120000"/>
                </a:lnTo>
                <a:lnTo>
                  <a:pt x="59611" y="120000"/>
                </a:lnTo>
                <a:lnTo>
                  <a:pt x="120000" y="120000"/>
                </a:lnTo>
                <a:lnTo>
                  <a:pt x="120000" y="0"/>
                </a:lnTo>
                <a:lnTo>
                  <a:pt x="59611" y="0"/>
                </a:lnTo>
                <a:lnTo>
                  <a:pt x="0" y="0"/>
                </a:lnTo>
                <a:close/>
              </a:path>
            </a:pathLst>
          </a:custGeom>
          <a:noFill/>
          <a:ln>
            <a:noFill/>
          </a:ln>
        </p:spPr>
      </p:pic>
      <p:sp>
        <p:nvSpPr>
          <p:cNvPr id="582" name="Google Shape;582;p57"/>
          <p:cNvSpPr/>
          <p:nvPr/>
        </p:nvSpPr>
        <p:spPr>
          <a:xfrm>
            <a:off x="3175000" y="5334000"/>
            <a:ext cx="3818565" cy="1103234"/>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Automatic push notification about fares and conditions, special offers, etc</a:t>
            </a:r>
            <a:endParaRPr/>
          </a:p>
        </p:txBody>
      </p:sp>
      <p:sp>
        <p:nvSpPr>
          <p:cNvPr id="583" name="Google Shape;583;p57"/>
          <p:cNvSpPr/>
          <p:nvPr/>
        </p:nvSpPr>
        <p:spPr>
          <a:xfrm>
            <a:off x="3175000" y="2537420"/>
            <a:ext cx="9607481" cy="165667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Notification</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Feedback</a:t>
            </a:r>
            <a:endParaRPr/>
          </a:p>
        </p:txBody>
      </p:sp>
      <p:sp>
        <p:nvSpPr>
          <p:cNvPr id="584" name="Google Shape;584;p57"/>
          <p:cNvSpPr/>
          <p:nvPr/>
        </p:nvSpPr>
        <p:spPr>
          <a:xfrm>
            <a:off x="3175000" y="41910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8"/>
          <p:cNvSpPr/>
          <p:nvPr/>
        </p:nvSpPr>
        <p:spPr>
          <a:xfrm>
            <a:off x="3175000" y="6985000"/>
            <a:ext cx="5406909" cy="747634"/>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Automatic integration possibility with parking meters, payment terminals and other systems</a:t>
            </a:r>
            <a:endParaRPr/>
          </a:p>
        </p:txBody>
      </p:sp>
      <p:grpSp>
        <p:nvGrpSpPr>
          <p:cNvPr id="590" name="Google Shape;590;p58"/>
          <p:cNvGrpSpPr/>
          <p:nvPr/>
        </p:nvGrpSpPr>
        <p:grpSpPr>
          <a:xfrm>
            <a:off x="1241919" y="5170895"/>
            <a:ext cx="13772164" cy="737193"/>
            <a:chOff x="0" y="-12118"/>
            <a:chExt cx="13772162" cy="737191"/>
          </a:xfrm>
        </p:grpSpPr>
        <p:pic>
          <p:nvPicPr>
            <p:cNvPr id="591" name="Google Shape;591;p58"/>
            <p:cNvPicPr preferRelativeResize="0"/>
            <p:nvPr/>
          </p:nvPicPr>
          <p:blipFill rotWithShape="1">
            <a:blip r:embed="rId3">
              <a:alphaModFix/>
            </a:blip>
            <a:srcRect b="0" l="0" r="0" t="0"/>
            <a:stretch/>
          </p:blipFill>
          <p:spPr>
            <a:xfrm>
              <a:off x="0" y="0"/>
              <a:ext cx="3085982" cy="725073"/>
            </a:xfrm>
            <a:prstGeom prst="rect">
              <a:avLst/>
            </a:prstGeom>
            <a:noFill/>
            <a:ln>
              <a:noFill/>
            </a:ln>
          </p:spPr>
        </p:pic>
        <p:pic>
          <p:nvPicPr>
            <p:cNvPr id="592" name="Google Shape;592;p58"/>
            <p:cNvPicPr preferRelativeResize="0"/>
            <p:nvPr/>
          </p:nvPicPr>
          <p:blipFill rotWithShape="1">
            <a:blip r:embed="rId4">
              <a:alphaModFix/>
            </a:blip>
            <a:srcRect b="0" l="0" r="0" t="0"/>
            <a:stretch/>
          </p:blipFill>
          <p:spPr>
            <a:xfrm>
              <a:off x="4334764" y="112220"/>
              <a:ext cx="2904605" cy="513333"/>
            </a:xfrm>
            <a:prstGeom prst="rect">
              <a:avLst/>
            </a:prstGeom>
            <a:noFill/>
            <a:ln>
              <a:noFill/>
            </a:ln>
          </p:spPr>
        </p:pic>
        <p:pic>
          <p:nvPicPr>
            <p:cNvPr id="593" name="Google Shape;593;p58"/>
            <p:cNvPicPr preferRelativeResize="0"/>
            <p:nvPr/>
          </p:nvPicPr>
          <p:blipFill rotWithShape="1">
            <a:blip r:embed="rId5">
              <a:alphaModFix/>
            </a:blip>
            <a:srcRect b="9" l="270" r="0" t="512"/>
            <a:stretch/>
          </p:blipFill>
          <p:spPr>
            <a:xfrm>
              <a:off x="8501649" y="-12118"/>
              <a:ext cx="5270513" cy="641748"/>
            </a:xfrm>
            <a:custGeom>
              <a:rect b="b" l="l" r="r" t="t"/>
              <a:pathLst>
                <a:path extrusionOk="0" h="120000" w="120000">
                  <a:moveTo>
                    <a:pt x="111198" y="0"/>
                  </a:moveTo>
                  <a:lnTo>
                    <a:pt x="109635" y="8683"/>
                  </a:lnTo>
                  <a:cubicBezTo>
                    <a:pt x="108717" y="13800"/>
                    <a:pt x="107360" y="23533"/>
                    <a:pt x="106614" y="30277"/>
                  </a:cubicBezTo>
                  <a:cubicBezTo>
                    <a:pt x="105090" y="44216"/>
                    <a:pt x="103065" y="76211"/>
                    <a:pt x="102803" y="90611"/>
                  </a:cubicBezTo>
                  <a:lnTo>
                    <a:pt x="102625" y="100333"/>
                  </a:lnTo>
                  <a:lnTo>
                    <a:pt x="104033" y="105233"/>
                  </a:lnTo>
                  <a:cubicBezTo>
                    <a:pt x="104806" y="107955"/>
                    <a:pt x="106080" y="111522"/>
                    <a:pt x="106870" y="113100"/>
                  </a:cubicBezTo>
                  <a:cubicBezTo>
                    <a:pt x="107660" y="114672"/>
                    <a:pt x="108433" y="116872"/>
                    <a:pt x="108589" y="117994"/>
                  </a:cubicBezTo>
                  <a:cubicBezTo>
                    <a:pt x="108739" y="119122"/>
                    <a:pt x="111371" y="120000"/>
                    <a:pt x="114431" y="120000"/>
                  </a:cubicBezTo>
                  <a:lnTo>
                    <a:pt x="120000" y="120000"/>
                  </a:lnTo>
                  <a:lnTo>
                    <a:pt x="120000" y="105972"/>
                  </a:lnTo>
                  <a:cubicBezTo>
                    <a:pt x="120000" y="98244"/>
                    <a:pt x="119872" y="91266"/>
                    <a:pt x="119710" y="90461"/>
                  </a:cubicBezTo>
                  <a:cubicBezTo>
                    <a:pt x="119549" y="89661"/>
                    <a:pt x="119421" y="87094"/>
                    <a:pt x="119421" y="84822"/>
                  </a:cubicBezTo>
                  <a:cubicBezTo>
                    <a:pt x="119421" y="82555"/>
                    <a:pt x="118920" y="72305"/>
                    <a:pt x="118308" y="61966"/>
                  </a:cubicBezTo>
                  <a:cubicBezTo>
                    <a:pt x="117034" y="40366"/>
                    <a:pt x="114781" y="18811"/>
                    <a:pt x="112578" y="7272"/>
                  </a:cubicBezTo>
                  <a:lnTo>
                    <a:pt x="111198" y="0"/>
                  </a:lnTo>
                  <a:close/>
                  <a:moveTo>
                    <a:pt x="3082" y="32950"/>
                  </a:moveTo>
                  <a:cubicBezTo>
                    <a:pt x="1808" y="33122"/>
                    <a:pt x="645" y="37844"/>
                    <a:pt x="389" y="44450"/>
                  </a:cubicBezTo>
                  <a:cubicBezTo>
                    <a:pt x="66" y="52844"/>
                    <a:pt x="478" y="59916"/>
                    <a:pt x="1835" y="69016"/>
                  </a:cubicBezTo>
                  <a:cubicBezTo>
                    <a:pt x="3226" y="78377"/>
                    <a:pt x="3410" y="82127"/>
                    <a:pt x="2681" y="87050"/>
                  </a:cubicBezTo>
                  <a:cubicBezTo>
                    <a:pt x="2331" y="89438"/>
                    <a:pt x="2036" y="89583"/>
                    <a:pt x="1385" y="87572"/>
                  </a:cubicBezTo>
                  <a:cubicBezTo>
                    <a:pt x="662" y="85333"/>
                    <a:pt x="489" y="85527"/>
                    <a:pt x="244" y="89277"/>
                  </a:cubicBezTo>
                  <a:cubicBezTo>
                    <a:pt x="-166" y="95577"/>
                    <a:pt x="-133" y="96027"/>
                    <a:pt x="906" y="98477"/>
                  </a:cubicBezTo>
                  <a:cubicBezTo>
                    <a:pt x="2253" y="101666"/>
                    <a:pt x="2742" y="101522"/>
                    <a:pt x="3849" y="97738"/>
                  </a:cubicBezTo>
                  <a:cubicBezTo>
                    <a:pt x="4422" y="95766"/>
                    <a:pt x="5029" y="91127"/>
                    <a:pt x="5312" y="86605"/>
                  </a:cubicBezTo>
                  <a:lnTo>
                    <a:pt x="5802" y="78888"/>
                  </a:lnTo>
                  <a:lnTo>
                    <a:pt x="6381" y="85344"/>
                  </a:lnTo>
                  <a:cubicBezTo>
                    <a:pt x="7326" y="95983"/>
                    <a:pt x="8250" y="98455"/>
                    <a:pt x="11293" y="98405"/>
                  </a:cubicBezTo>
                  <a:lnTo>
                    <a:pt x="14069" y="98327"/>
                  </a:lnTo>
                  <a:lnTo>
                    <a:pt x="14158" y="86161"/>
                  </a:lnTo>
                  <a:lnTo>
                    <a:pt x="14242" y="73916"/>
                  </a:lnTo>
                  <a:lnTo>
                    <a:pt x="15254" y="73916"/>
                  </a:lnTo>
                  <a:lnTo>
                    <a:pt x="16267" y="73916"/>
                  </a:lnTo>
                  <a:lnTo>
                    <a:pt x="16356" y="86305"/>
                  </a:lnTo>
                  <a:cubicBezTo>
                    <a:pt x="16439" y="98316"/>
                    <a:pt x="16461" y="98700"/>
                    <a:pt x="17285" y="98700"/>
                  </a:cubicBezTo>
                  <a:lnTo>
                    <a:pt x="18147" y="98700"/>
                  </a:lnTo>
                  <a:lnTo>
                    <a:pt x="18147" y="71538"/>
                  </a:lnTo>
                  <a:lnTo>
                    <a:pt x="18147" y="44305"/>
                  </a:lnTo>
                  <a:lnTo>
                    <a:pt x="17296" y="44305"/>
                  </a:lnTo>
                  <a:cubicBezTo>
                    <a:pt x="16522" y="44305"/>
                    <a:pt x="16439" y="45138"/>
                    <a:pt x="16356" y="53211"/>
                  </a:cubicBezTo>
                  <a:cubicBezTo>
                    <a:pt x="16272" y="61627"/>
                    <a:pt x="16211" y="62038"/>
                    <a:pt x="15254" y="62038"/>
                  </a:cubicBezTo>
                  <a:cubicBezTo>
                    <a:pt x="14292" y="62038"/>
                    <a:pt x="14247" y="61627"/>
                    <a:pt x="14158" y="53211"/>
                  </a:cubicBezTo>
                  <a:lnTo>
                    <a:pt x="14069" y="44305"/>
                  </a:lnTo>
                  <a:lnTo>
                    <a:pt x="12133" y="43861"/>
                  </a:lnTo>
                  <a:cubicBezTo>
                    <a:pt x="8083" y="42855"/>
                    <a:pt x="6837" y="46111"/>
                    <a:pt x="6147" y="59666"/>
                  </a:cubicBezTo>
                  <a:cubicBezTo>
                    <a:pt x="5919" y="64044"/>
                    <a:pt x="5641" y="68122"/>
                    <a:pt x="5518" y="68722"/>
                  </a:cubicBezTo>
                  <a:cubicBezTo>
                    <a:pt x="5162" y="70477"/>
                    <a:pt x="2470" y="49750"/>
                    <a:pt x="2681" y="46900"/>
                  </a:cubicBezTo>
                  <a:cubicBezTo>
                    <a:pt x="2792" y="45477"/>
                    <a:pt x="3310" y="44305"/>
                    <a:pt x="3838" y="44305"/>
                  </a:cubicBezTo>
                  <a:cubicBezTo>
                    <a:pt x="4467" y="44305"/>
                    <a:pt x="4867" y="42977"/>
                    <a:pt x="4990" y="40444"/>
                  </a:cubicBezTo>
                  <a:cubicBezTo>
                    <a:pt x="5235" y="35211"/>
                    <a:pt x="5101" y="34533"/>
                    <a:pt x="3632" y="33172"/>
                  </a:cubicBezTo>
                  <a:cubicBezTo>
                    <a:pt x="3449" y="33000"/>
                    <a:pt x="3265" y="32927"/>
                    <a:pt x="3082" y="32950"/>
                  </a:cubicBezTo>
                  <a:close/>
                  <a:moveTo>
                    <a:pt x="60289" y="43561"/>
                  </a:moveTo>
                  <a:cubicBezTo>
                    <a:pt x="57852" y="43861"/>
                    <a:pt x="56656" y="53033"/>
                    <a:pt x="56456" y="72727"/>
                  </a:cubicBezTo>
                  <a:cubicBezTo>
                    <a:pt x="56411" y="77277"/>
                    <a:pt x="56255" y="80766"/>
                    <a:pt x="56116" y="80522"/>
                  </a:cubicBezTo>
                  <a:cubicBezTo>
                    <a:pt x="55972" y="80272"/>
                    <a:pt x="55471" y="71950"/>
                    <a:pt x="55004" y="62038"/>
                  </a:cubicBezTo>
                  <a:cubicBezTo>
                    <a:pt x="54180" y="44616"/>
                    <a:pt x="54125" y="44050"/>
                    <a:pt x="53268" y="44750"/>
                  </a:cubicBezTo>
                  <a:cubicBezTo>
                    <a:pt x="52467" y="45405"/>
                    <a:pt x="52305" y="47138"/>
                    <a:pt x="51499" y="63077"/>
                  </a:cubicBezTo>
                  <a:cubicBezTo>
                    <a:pt x="51004" y="72727"/>
                    <a:pt x="50464" y="80955"/>
                    <a:pt x="50297" y="81411"/>
                  </a:cubicBezTo>
                  <a:cubicBezTo>
                    <a:pt x="50130" y="81866"/>
                    <a:pt x="49707" y="79033"/>
                    <a:pt x="49357" y="75100"/>
                  </a:cubicBezTo>
                  <a:cubicBezTo>
                    <a:pt x="48851" y="69516"/>
                    <a:pt x="48767" y="66944"/>
                    <a:pt x="49001" y="63377"/>
                  </a:cubicBezTo>
                  <a:cubicBezTo>
                    <a:pt x="49463" y="56311"/>
                    <a:pt x="49357" y="49444"/>
                    <a:pt x="48739" y="46755"/>
                  </a:cubicBezTo>
                  <a:cubicBezTo>
                    <a:pt x="48433" y="45405"/>
                    <a:pt x="47276" y="44305"/>
                    <a:pt x="46164" y="44305"/>
                  </a:cubicBezTo>
                  <a:lnTo>
                    <a:pt x="44139" y="44305"/>
                  </a:lnTo>
                  <a:lnTo>
                    <a:pt x="44050" y="55583"/>
                  </a:lnTo>
                  <a:lnTo>
                    <a:pt x="43972" y="66788"/>
                  </a:lnTo>
                  <a:lnTo>
                    <a:pt x="42525" y="66788"/>
                  </a:lnTo>
                  <a:cubicBezTo>
                    <a:pt x="41335" y="66788"/>
                    <a:pt x="41095" y="66122"/>
                    <a:pt x="41157" y="62855"/>
                  </a:cubicBezTo>
                  <a:cubicBezTo>
                    <a:pt x="41262" y="57694"/>
                    <a:pt x="40272" y="55122"/>
                    <a:pt x="39488" y="58555"/>
                  </a:cubicBezTo>
                  <a:cubicBezTo>
                    <a:pt x="39065" y="60416"/>
                    <a:pt x="38904" y="63105"/>
                    <a:pt x="38954" y="67533"/>
                  </a:cubicBezTo>
                  <a:cubicBezTo>
                    <a:pt x="38998" y="71016"/>
                    <a:pt x="38876" y="76194"/>
                    <a:pt x="38681" y="79033"/>
                  </a:cubicBezTo>
                  <a:cubicBezTo>
                    <a:pt x="38208" y="86127"/>
                    <a:pt x="38247" y="88544"/>
                    <a:pt x="38920" y="94027"/>
                  </a:cubicBezTo>
                  <a:cubicBezTo>
                    <a:pt x="39527" y="99000"/>
                    <a:pt x="40789" y="100188"/>
                    <a:pt x="41502" y="96472"/>
                  </a:cubicBezTo>
                  <a:cubicBezTo>
                    <a:pt x="41769" y="95083"/>
                    <a:pt x="42063" y="95172"/>
                    <a:pt x="42297" y="96772"/>
                  </a:cubicBezTo>
                  <a:cubicBezTo>
                    <a:pt x="42564" y="98577"/>
                    <a:pt x="42792" y="98422"/>
                    <a:pt x="43109" y="96250"/>
                  </a:cubicBezTo>
                  <a:cubicBezTo>
                    <a:pt x="43449" y="93961"/>
                    <a:pt x="43638" y="93883"/>
                    <a:pt x="43888" y="95955"/>
                  </a:cubicBezTo>
                  <a:cubicBezTo>
                    <a:pt x="44305" y="99361"/>
                    <a:pt x="47265" y="99561"/>
                    <a:pt x="48328" y="96250"/>
                  </a:cubicBezTo>
                  <a:cubicBezTo>
                    <a:pt x="48867" y="94555"/>
                    <a:pt x="49201" y="94555"/>
                    <a:pt x="49407" y="96250"/>
                  </a:cubicBezTo>
                  <a:cubicBezTo>
                    <a:pt x="49574" y="97600"/>
                    <a:pt x="50058" y="98700"/>
                    <a:pt x="50486" y="98700"/>
                  </a:cubicBezTo>
                  <a:cubicBezTo>
                    <a:pt x="51093" y="98700"/>
                    <a:pt x="51332" y="97172"/>
                    <a:pt x="51571" y="91650"/>
                  </a:cubicBezTo>
                  <a:cubicBezTo>
                    <a:pt x="51827" y="85522"/>
                    <a:pt x="52016" y="84527"/>
                    <a:pt x="52923" y="84527"/>
                  </a:cubicBezTo>
                  <a:cubicBezTo>
                    <a:pt x="53824" y="84527"/>
                    <a:pt x="54019" y="85555"/>
                    <a:pt x="54297" y="91650"/>
                  </a:cubicBezTo>
                  <a:cubicBezTo>
                    <a:pt x="54581" y="97800"/>
                    <a:pt x="54770" y="98700"/>
                    <a:pt x="55710" y="98700"/>
                  </a:cubicBezTo>
                  <a:cubicBezTo>
                    <a:pt x="56762" y="98700"/>
                    <a:pt x="56778" y="98577"/>
                    <a:pt x="56456" y="92766"/>
                  </a:cubicBezTo>
                  <a:cubicBezTo>
                    <a:pt x="56005" y="84638"/>
                    <a:pt x="56589" y="79161"/>
                    <a:pt x="57090" y="86827"/>
                  </a:cubicBezTo>
                  <a:cubicBezTo>
                    <a:pt x="57819" y="98005"/>
                    <a:pt x="61997" y="104144"/>
                    <a:pt x="61997" y="94027"/>
                  </a:cubicBezTo>
                  <a:cubicBezTo>
                    <a:pt x="61997" y="90233"/>
                    <a:pt x="61808" y="89277"/>
                    <a:pt x="61029" y="89277"/>
                  </a:cubicBezTo>
                  <a:cubicBezTo>
                    <a:pt x="59621" y="89277"/>
                    <a:pt x="58536" y="81433"/>
                    <a:pt x="58536" y="71316"/>
                  </a:cubicBezTo>
                  <a:cubicBezTo>
                    <a:pt x="58536" y="60588"/>
                    <a:pt x="59388" y="53805"/>
                    <a:pt x="60712" y="53805"/>
                  </a:cubicBezTo>
                  <a:cubicBezTo>
                    <a:pt x="61368" y="53805"/>
                    <a:pt x="61785" y="52505"/>
                    <a:pt x="61897" y="50166"/>
                  </a:cubicBezTo>
                  <a:cubicBezTo>
                    <a:pt x="62152" y="44711"/>
                    <a:pt x="61841" y="43372"/>
                    <a:pt x="60289" y="43561"/>
                  </a:cubicBezTo>
                  <a:close/>
                  <a:moveTo>
                    <a:pt x="69796" y="44083"/>
                  </a:moveTo>
                  <a:lnTo>
                    <a:pt x="69796" y="71388"/>
                  </a:lnTo>
                  <a:lnTo>
                    <a:pt x="69796" y="98700"/>
                  </a:lnTo>
                  <a:lnTo>
                    <a:pt x="70497" y="98700"/>
                  </a:lnTo>
                  <a:cubicBezTo>
                    <a:pt x="71143" y="98700"/>
                    <a:pt x="71215" y="97711"/>
                    <a:pt x="71293" y="86900"/>
                  </a:cubicBezTo>
                  <a:cubicBezTo>
                    <a:pt x="71343" y="80377"/>
                    <a:pt x="71504" y="74961"/>
                    <a:pt x="71655" y="74877"/>
                  </a:cubicBezTo>
                  <a:cubicBezTo>
                    <a:pt x="71810" y="74794"/>
                    <a:pt x="72183" y="80072"/>
                    <a:pt x="72489" y="86677"/>
                  </a:cubicBezTo>
                  <a:cubicBezTo>
                    <a:pt x="72923" y="96033"/>
                    <a:pt x="73184" y="98700"/>
                    <a:pt x="73674" y="98700"/>
                  </a:cubicBezTo>
                  <a:cubicBezTo>
                    <a:pt x="74186" y="98700"/>
                    <a:pt x="74397" y="96083"/>
                    <a:pt x="74876" y="83933"/>
                  </a:cubicBezTo>
                  <a:cubicBezTo>
                    <a:pt x="75193" y="75800"/>
                    <a:pt x="75571" y="69166"/>
                    <a:pt x="75721" y="69166"/>
                  </a:cubicBezTo>
                  <a:cubicBezTo>
                    <a:pt x="75872" y="69166"/>
                    <a:pt x="76038" y="75800"/>
                    <a:pt x="76083" y="83933"/>
                  </a:cubicBezTo>
                  <a:lnTo>
                    <a:pt x="76166" y="98700"/>
                  </a:lnTo>
                  <a:lnTo>
                    <a:pt x="78002" y="98700"/>
                  </a:lnTo>
                  <a:cubicBezTo>
                    <a:pt x="79777" y="98700"/>
                    <a:pt x="79838" y="98533"/>
                    <a:pt x="80133" y="91650"/>
                  </a:cubicBezTo>
                  <a:cubicBezTo>
                    <a:pt x="80394" y="85522"/>
                    <a:pt x="80578" y="84527"/>
                    <a:pt x="81485" y="84527"/>
                  </a:cubicBezTo>
                  <a:cubicBezTo>
                    <a:pt x="82392" y="84527"/>
                    <a:pt x="82581" y="85555"/>
                    <a:pt x="82859" y="91650"/>
                  </a:cubicBezTo>
                  <a:cubicBezTo>
                    <a:pt x="83143" y="97794"/>
                    <a:pt x="83337" y="98700"/>
                    <a:pt x="84272" y="98700"/>
                  </a:cubicBezTo>
                  <a:lnTo>
                    <a:pt x="85357" y="98700"/>
                  </a:lnTo>
                  <a:lnTo>
                    <a:pt x="84828" y="88683"/>
                  </a:lnTo>
                  <a:cubicBezTo>
                    <a:pt x="84545" y="83155"/>
                    <a:pt x="83949" y="70877"/>
                    <a:pt x="83510" y="61372"/>
                  </a:cubicBezTo>
                  <a:cubicBezTo>
                    <a:pt x="82742" y="44716"/>
                    <a:pt x="82681" y="44055"/>
                    <a:pt x="81830" y="44750"/>
                  </a:cubicBezTo>
                  <a:cubicBezTo>
                    <a:pt x="81012" y="45422"/>
                    <a:pt x="80873" y="47061"/>
                    <a:pt x="79771" y="68794"/>
                  </a:cubicBezTo>
                  <a:cubicBezTo>
                    <a:pt x="79121" y="81611"/>
                    <a:pt x="78453" y="92000"/>
                    <a:pt x="78297" y="91872"/>
                  </a:cubicBezTo>
                  <a:cubicBezTo>
                    <a:pt x="78136" y="91744"/>
                    <a:pt x="77974" y="81300"/>
                    <a:pt x="77930" y="67827"/>
                  </a:cubicBezTo>
                  <a:lnTo>
                    <a:pt x="77847" y="44083"/>
                  </a:lnTo>
                  <a:lnTo>
                    <a:pt x="76500" y="44750"/>
                  </a:lnTo>
                  <a:lnTo>
                    <a:pt x="75143" y="45488"/>
                  </a:lnTo>
                  <a:lnTo>
                    <a:pt x="74681" y="58033"/>
                  </a:lnTo>
                  <a:cubicBezTo>
                    <a:pt x="74431" y="64938"/>
                    <a:pt x="74108" y="70844"/>
                    <a:pt x="73969" y="71094"/>
                  </a:cubicBezTo>
                  <a:cubicBezTo>
                    <a:pt x="73830" y="71344"/>
                    <a:pt x="73435" y="65633"/>
                    <a:pt x="73084" y="58477"/>
                  </a:cubicBezTo>
                  <a:cubicBezTo>
                    <a:pt x="72450" y="45572"/>
                    <a:pt x="72445" y="45466"/>
                    <a:pt x="71121" y="44750"/>
                  </a:cubicBezTo>
                  <a:lnTo>
                    <a:pt x="69796" y="44083"/>
                  </a:lnTo>
                  <a:close/>
                  <a:moveTo>
                    <a:pt x="19004" y="44305"/>
                  </a:moveTo>
                  <a:lnTo>
                    <a:pt x="19004" y="71538"/>
                  </a:lnTo>
                  <a:lnTo>
                    <a:pt x="19004" y="98700"/>
                  </a:lnTo>
                  <a:lnTo>
                    <a:pt x="22464" y="98700"/>
                  </a:lnTo>
                  <a:lnTo>
                    <a:pt x="25936" y="98700"/>
                  </a:lnTo>
                  <a:lnTo>
                    <a:pt x="25936" y="71538"/>
                  </a:lnTo>
                  <a:lnTo>
                    <a:pt x="25936" y="44305"/>
                  </a:lnTo>
                  <a:lnTo>
                    <a:pt x="25073" y="44305"/>
                  </a:lnTo>
                  <a:lnTo>
                    <a:pt x="24228" y="44305"/>
                  </a:lnTo>
                  <a:lnTo>
                    <a:pt x="24133" y="66194"/>
                  </a:lnTo>
                  <a:lnTo>
                    <a:pt x="24055" y="88088"/>
                  </a:lnTo>
                  <a:lnTo>
                    <a:pt x="22620" y="88088"/>
                  </a:lnTo>
                  <a:cubicBezTo>
                    <a:pt x="21273" y="88088"/>
                    <a:pt x="21173" y="87672"/>
                    <a:pt x="21173" y="82150"/>
                  </a:cubicBezTo>
                  <a:cubicBezTo>
                    <a:pt x="21173" y="77211"/>
                    <a:pt x="21329" y="76166"/>
                    <a:pt x="22114" y="75550"/>
                  </a:cubicBezTo>
                  <a:cubicBezTo>
                    <a:pt x="22803" y="75000"/>
                    <a:pt x="23043" y="73622"/>
                    <a:pt x="23043" y="70350"/>
                  </a:cubicBezTo>
                  <a:cubicBezTo>
                    <a:pt x="23043" y="67083"/>
                    <a:pt x="22803" y="65705"/>
                    <a:pt x="22114" y="65155"/>
                  </a:cubicBezTo>
                  <a:cubicBezTo>
                    <a:pt x="21396" y="64594"/>
                    <a:pt x="21173" y="63272"/>
                    <a:pt x="21173" y="59666"/>
                  </a:cubicBezTo>
                  <a:cubicBezTo>
                    <a:pt x="21173" y="56055"/>
                    <a:pt x="21396" y="54816"/>
                    <a:pt x="22114" y="54250"/>
                  </a:cubicBezTo>
                  <a:cubicBezTo>
                    <a:pt x="22815" y="53694"/>
                    <a:pt x="23043" y="52344"/>
                    <a:pt x="23043" y="48905"/>
                  </a:cubicBezTo>
                  <a:cubicBezTo>
                    <a:pt x="23043" y="44811"/>
                    <a:pt x="22831" y="44305"/>
                    <a:pt x="21029" y="44305"/>
                  </a:cubicBezTo>
                  <a:lnTo>
                    <a:pt x="19004" y="44305"/>
                  </a:lnTo>
                  <a:close/>
                  <a:moveTo>
                    <a:pt x="26792" y="44305"/>
                  </a:moveTo>
                  <a:lnTo>
                    <a:pt x="26792" y="71538"/>
                  </a:lnTo>
                  <a:lnTo>
                    <a:pt x="26792" y="98700"/>
                  </a:lnTo>
                  <a:lnTo>
                    <a:pt x="28311" y="98700"/>
                  </a:lnTo>
                  <a:cubicBezTo>
                    <a:pt x="31438" y="98672"/>
                    <a:pt x="32789" y="92050"/>
                    <a:pt x="33062" y="75400"/>
                  </a:cubicBezTo>
                  <a:cubicBezTo>
                    <a:pt x="33429" y="53033"/>
                    <a:pt x="32261" y="44316"/>
                    <a:pt x="28890" y="44305"/>
                  </a:cubicBezTo>
                  <a:lnTo>
                    <a:pt x="26792" y="44305"/>
                  </a:lnTo>
                  <a:close/>
                  <a:moveTo>
                    <a:pt x="36317" y="44305"/>
                  </a:moveTo>
                  <a:cubicBezTo>
                    <a:pt x="33652" y="44305"/>
                    <a:pt x="33435" y="44677"/>
                    <a:pt x="33435" y="48905"/>
                  </a:cubicBezTo>
                  <a:cubicBezTo>
                    <a:pt x="33435" y="52344"/>
                    <a:pt x="33668" y="53694"/>
                    <a:pt x="34375" y="54250"/>
                  </a:cubicBezTo>
                  <a:lnTo>
                    <a:pt x="35315" y="54988"/>
                  </a:lnTo>
                  <a:lnTo>
                    <a:pt x="35393" y="76883"/>
                  </a:lnTo>
                  <a:lnTo>
                    <a:pt x="35477" y="98700"/>
                  </a:lnTo>
                  <a:lnTo>
                    <a:pt x="36317" y="98700"/>
                  </a:lnTo>
                  <a:lnTo>
                    <a:pt x="37168" y="98700"/>
                  </a:lnTo>
                  <a:lnTo>
                    <a:pt x="37246" y="76883"/>
                  </a:lnTo>
                  <a:lnTo>
                    <a:pt x="37329" y="54988"/>
                  </a:lnTo>
                  <a:lnTo>
                    <a:pt x="38269" y="54250"/>
                  </a:lnTo>
                  <a:cubicBezTo>
                    <a:pt x="38970" y="53694"/>
                    <a:pt x="39210" y="52344"/>
                    <a:pt x="39210" y="48905"/>
                  </a:cubicBezTo>
                  <a:cubicBezTo>
                    <a:pt x="39210" y="44677"/>
                    <a:pt x="38976" y="44305"/>
                    <a:pt x="36317" y="44305"/>
                  </a:cubicBezTo>
                  <a:close/>
                  <a:moveTo>
                    <a:pt x="62865" y="44305"/>
                  </a:moveTo>
                  <a:lnTo>
                    <a:pt x="62865" y="71538"/>
                  </a:lnTo>
                  <a:lnTo>
                    <a:pt x="62865" y="98700"/>
                  </a:lnTo>
                  <a:lnTo>
                    <a:pt x="63716" y="98700"/>
                  </a:lnTo>
                  <a:cubicBezTo>
                    <a:pt x="64534" y="98700"/>
                    <a:pt x="64567" y="98316"/>
                    <a:pt x="64656" y="86305"/>
                  </a:cubicBezTo>
                  <a:lnTo>
                    <a:pt x="64745" y="73916"/>
                  </a:lnTo>
                  <a:lnTo>
                    <a:pt x="65757" y="73916"/>
                  </a:lnTo>
                  <a:lnTo>
                    <a:pt x="66759" y="73916"/>
                  </a:lnTo>
                  <a:lnTo>
                    <a:pt x="66848" y="86305"/>
                  </a:lnTo>
                  <a:lnTo>
                    <a:pt x="66937" y="98700"/>
                  </a:lnTo>
                  <a:lnTo>
                    <a:pt x="67933" y="98700"/>
                  </a:lnTo>
                  <a:lnTo>
                    <a:pt x="68929" y="98700"/>
                  </a:lnTo>
                  <a:lnTo>
                    <a:pt x="68929" y="71538"/>
                  </a:lnTo>
                  <a:lnTo>
                    <a:pt x="68929" y="44305"/>
                  </a:lnTo>
                  <a:lnTo>
                    <a:pt x="67933" y="44305"/>
                  </a:lnTo>
                  <a:cubicBezTo>
                    <a:pt x="66993" y="44305"/>
                    <a:pt x="66931" y="44822"/>
                    <a:pt x="66848" y="53211"/>
                  </a:cubicBezTo>
                  <a:cubicBezTo>
                    <a:pt x="66764" y="61627"/>
                    <a:pt x="66714" y="62038"/>
                    <a:pt x="65757" y="62038"/>
                  </a:cubicBezTo>
                  <a:cubicBezTo>
                    <a:pt x="64795" y="62038"/>
                    <a:pt x="64739" y="61627"/>
                    <a:pt x="64656" y="53211"/>
                  </a:cubicBezTo>
                  <a:cubicBezTo>
                    <a:pt x="64573" y="45138"/>
                    <a:pt x="64484" y="44305"/>
                    <a:pt x="63716" y="44305"/>
                  </a:cubicBezTo>
                  <a:lnTo>
                    <a:pt x="62865" y="44305"/>
                  </a:lnTo>
                  <a:close/>
                  <a:moveTo>
                    <a:pt x="86675" y="44305"/>
                  </a:moveTo>
                  <a:cubicBezTo>
                    <a:pt x="85997" y="44305"/>
                    <a:pt x="85986" y="44666"/>
                    <a:pt x="85897" y="71538"/>
                  </a:cubicBezTo>
                  <a:lnTo>
                    <a:pt x="85808" y="98700"/>
                  </a:lnTo>
                  <a:lnTo>
                    <a:pt x="86603" y="98700"/>
                  </a:lnTo>
                  <a:cubicBezTo>
                    <a:pt x="87360" y="98694"/>
                    <a:pt x="87388" y="98222"/>
                    <a:pt x="87388" y="87050"/>
                  </a:cubicBezTo>
                  <a:cubicBezTo>
                    <a:pt x="87388" y="80622"/>
                    <a:pt x="87510" y="74733"/>
                    <a:pt x="87660" y="73988"/>
                  </a:cubicBezTo>
                  <a:cubicBezTo>
                    <a:pt x="87805" y="73244"/>
                    <a:pt x="88484" y="78538"/>
                    <a:pt x="89168" y="85716"/>
                  </a:cubicBezTo>
                  <a:cubicBezTo>
                    <a:pt x="90025" y="94688"/>
                    <a:pt x="90614" y="98700"/>
                    <a:pt x="91065" y="98700"/>
                  </a:cubicBezTo>
                  <a:cubicBezTo>
                    <a:pt x="91705" y="98700"/>
                    <a:pt x="91727" y="98216"/>
                    <a:pt x="91727" y="71538"/>
                  </a:cubicBezTo>
                  <a:lnTo>
                    <a:pt x="91727" y="44305"/>
                  </a:lnTo>
                  <a:lnTo>
                    <a:pt x="91004" y="44305"/>
                  </a:lnTo>
                  <a:cubicBezTo>
                    <a:pt x="90331" y="44305"/>
                    <a:pt x="90280" y="45138"/>
                    <a:pt x="90280" y="56027"/>
                  </a:cubicBezTo>
                  <a:cubicBezTo>
                    <a:pt x="90280" y="62455"/>
                    <a:pt x="90175" y="68216"/>
                    <a:pt x="90047" y="68866"/>
                  </a:cubicBezTo>
                  <a:cubicBezTo>
                    <a:pt x="89919" y="69516"/>
                    <a:pt x="89257" y="64294"/>
                    <a:pt x="88584" y="57216"/>
                  </a:cubicBezTo>
                  <a:cubicBezTo>
                    <a:pt x="87710" y="48050"/>
                    <a:pt x="87165" y="44305"/>
                    <a:pt x="86675" y="44305"/>
                  </a:cubicBezTo>
                  <a:close/>
                  <a:moveTo>
                    <a:pt x="92584" y="44305"/>
                  </a:moveTo>
                  <a:lnTo>
                    <a:pt x="92584" y="71538"/>
                  </a:lnTo>
                  <a:lnTo>
                    <a:pt x="92584" y="98700"/>
                  </a:lnTo>
                  <a:lnTo>
                    <a:pt x="93307" y="98700"/>
                  </a:lnTo>
                  <a:cubicBezTo>
                    <a:pt x="93986" y="98700"/>
                    <a:pt x="94030" y="98011"/>
                    <a:pt x="94030" y="85861"/>
                  </a:cubicBezTo>
                  <a:cubicBezTo>
                    <a:pt x="94030" y="78783"/>
                    <a:pt x="94147" y="72383"/>
                    <a:pt x="94280" y="71688"/>
                  </a:cubicBezTo>
                  <a:cubicBezTo>
                    <a:pt x="94420" y="70994"/>
                    <a:pt x="95148" y="76827"/>
                    <a:pt x="95910" y="84600"/>
                  </a:cubicBezTo>
                  <a:cubicBezTo>
                    <a:pt x="96890" y="94622"/>
                    <a:pt x="97490" y="98700"/>
                    <a:pt x="97969" y="98700"/>
                  </a:cubicBezTo>
                  <a:cubicBezTo>
                    <a:pt x="98642" y="98700"/>
                    <a:pt x="98648" y="98494"/>
                    <a:pt x="98648" y="71538"/>
                  </a:cubicBezTo>
                  <a:lnTo>
                    <a:pt x="98648" y="44305"/>
                  </a:lnTo>
                  <a:lnTo>
                    <a:pt x="97924" y="44305"/>
                  </a:lnTo>
                  <a:cubicBezTo>
                    <a:pt x="97251" y="44305"/>
                    <a:pt x="97201" y="45138"/>
                    <a:pt x="97201" y="56027"/>
                  </a:cubicBezTo>
                  <a:cubicBezTo>
                    <a:pt x="97201" y="62455"/>
                    <a:pt x="97090" y="68305"/>
                    <a:pt x="96951" y="69016"/>
                  </a:cubicBezTo>
                  <a:cubicBezTo>
                    <a:pt x="96806" y="69727"/>
                    <a:pt x="96139" y="64433"/>
                    <a:pt x="95465" y="57288"/>
                  </a:cubicBezTo>
                  <a:cubicBezTo>
                    <a:pt x="94486" y="46883"/>
                    <a:pt x="94080" y="44305"/>
                    <a:pt x="93413" y="44305"/>
                  </a:cubicBezTo>
                  <a:lnTo>
                    <a:pt x="92584" y="44305"/>
                  </a:lnTo>
                  <a:close/>
                </a:path>
              </a:pathLst>
            </a:custGeom>
            <a:noFill/>
            <a:ln>
              <a:noFill/>
            </a:ln>
          </p:spPr>
        </p:pic>
      </p:grpSp>
      <p:sp>
        <p:nvSpPr>
          <p:cNvPr id="594" name="Google Shape;594;p58"/>
          <p:cNvSpPr/>
          <p:nvPr/>
        </p:nvSpPr>
        <p:spPr>
          <a:xfrm>
            <a:off x="3175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Integration</a:t>
            </a:r>
            <a:endParaRPr/>
          </a:p>
        </p:txBody>
      </p:sp>
      <p:sp>
        <p:nvSpPr>
          <p:cNvPr id="595" name="Google Shape;595;p58"/>
          <p:cNvSpPr/>
          <p:nvPr/>
        </p:nvSpPr>
        <p:spPr>
          <a:xfrm>
            <a:off x="3175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59"/>
          <p:cNvPicPr preferRelativeResize="0"/>
          <p:nvPr/>
        </p:nvPicPr>
        <p:blipFill rotWithShape="1">
          <a:blip r:embed="rId3">
            <a:alphaModFix/>
          </a:blip>
          <a:srcRect b="0" l="37500" r="0" t="0"/>
          <a:stretch/>
        </p:blipFill>
        <p:spPr>
          <a:xfrm>
            <a:off x="9016999" y="0"/>
            <a:ext cx="10159973" cy="11430000"/>
          </a:xfrm>
          <a:custGeom>
            <a:rect b="b" l="l" r="r" t="t"/>
            <a:pathLst>
              <a:path extrusionOk="0" h="120000" w="120000">
                <a:moveTo>
                  <a:pt x="0" y="0"/>
                </a:moveTo>
                <a:lnTo>
                  <a:pt x="0" y="60000"/>
                </a:lnTo>
                <a:lnTo>
                  <a:pt x="0" y="120000"/>
                </a:lnTo>
                <a:lnTo>
                  <a:pt x="60000" y="120000"/>
                </a:lnTo>
                <a:lnTo>
                  <a:pt x="120000" y="120000"/>
                </a:lnTo>
                <a:lnTo>
                  <a:pt x="120000" y="60000"/>
                </a:lnTo>
                <a:lnTo>
                  <a:pt x="120000" y="0"/>
                </a:lnTo>
                <a:lnTo>
                  <a:pt x="60000" y="0"/>
                </a:lnTo>
                <a:lnTo>
                  <a:pt x="0" y="0"/>
                </a:lnTo>
                <a:close/>
              </a:path>
            </a:pathLst>
          </a:custGeom>
          <a:noFill/>
          <a:ln>
            <a:noFill/>
          </a:ln>
        </p:spPr>
      </p:pic>
      <p:sp>
        <p:nvSpPr>
          <p:cNvPr id="601" name="Google Shape;601;p59"/>
          <p:cNvSpPr/>
          <p:nvPr/>
        </p:nvSpPr>
        <p:spPr>
          <a:xfrm>
            <a:off x="3175000" y="5334000"/>
            <a:ext cx="3618590" cy="747634"/>
          </a:xfrm>
          <a:prstGeom prst="rect">
            <a:avLst/>
          </a:prstGeom>
          <a:noFill/>
          <a:ln>
            <a:noFill/>
          </a:ln>
        </p:spPr>
        <p:txBody>
          <a:bodyPr anchorCtr="0" anchor="t" bIns="29425" lIns="29425" spcFirstLastPara="1" rIns="29425" wrap="square" tIns="29425">
            <a:noAutofit/>
          </a:bodyPr>
          <a:lstStyle/>
          <a:p>
            <a:pPr indent="0" lvl="0" marL="0" marR="0" rtl="0" algn="l">
              <a:lnSpc>
                <a:spcPct val="155555"/>
              </a:lnSpc>
              <a:spcBef>
                <a:spcPts val="0"/>
              </a:spcBef>
              <a:spcAft>
                <a:spcPts val="0"/>
              </a:spcAft>
              <a:buClr>
                <a:srgbClr val="000000"/>
              </a:buClr>
              <a:buFont typeface="Helvetica Neue"/>
              <a:buNone/>
            </a:pPr>
            <a:r>
              <a:rPr b="0" i="0" lang="en-US" sz="1800" u="none" cap="none" strike="noStrike">
                <a:solidFill>
                  <a:srgbClr val="000000"/>
                </a:solidFill>
                <a:latin typeface="Helvetica Neue"/>
                <a:ea typeface="Helvetica Neue"/>
                <a:cs typeface="Helvetica Neue"/>
                <a:sym typeface="Helvetica Neue"/>
              </a:rPr>
              <a:t>Pay for the parking in Park House via mobile app.</a:t>
            </a:r>
            <a:endParaRPr/>
          </a:p>
        </p:txBody>
      </p:sp>
      <p:sp>
        <p:nvSpPr>
          <p:cNvPr id="602" name="Google Shape;602;p59"/>
          <p:cNvSpPr/>
          <p:nvPr/>
        </p:nvSpPr>
        <p:spPr>
          <a:xfrm>
            <a:off x="3175000" y="2537420"/>
            <a:ext cx="9607481" cy="1509433"/>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Integration</a:t>
            </a:r>
            <a:endParaRPr/>
          </a:p>
        </p:txBody>
      </p:sp>
      <p:sp>
        <p:nvSpPr>
          <p:cNvPr id="603" name="Google Shape;603;p59"/>
          <p:cNvSpPr/>
          <p:nvPr/>
        </p:nvSpPr>
        <p:spPr>
          <a:xfrm>
            <a:off x="3175000" y="35306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60"/>
          <p:cNvPicPr preferRelativeResize="0"/>
          <p:nvPr/>
        </p:nvPicPr>
        <p:blipFill rotWithShape="1">
          <a:blip r:embed="rId3">
            <a:alphaModFix/>
          </a:blip>
          <a:srcRect b="0" l="0" r="42975" t="0"/>
          <a:stretch/>
        </p:blipFill>
        <p:spPr>
          <a:xfrm>
            <a:off x="0" y="0"/>
            <a:ext cx="9269810" cy="11430000"/>
          </a:xfrm>
          <a:custGeom>
            <a:rect b="b" l="l" r="r" t="t"/>
            <a:pathLst>
              <a:path extrusionOk="0" h="120000" w="120000">
                <a:moveTo>
                  <a:pt x="0" y="0"/>
                </a:moveTo>
                <a:lnTo>
                  <a:pt x="0" y="60000"/>
                </a:lnTo>
                <a:lnTo>
                  <a:pt x="0" y="120000"/>
                </a:lnTo>
                <a:lnTo>
                  <a:pt x="63511" y="120000"/>
                </a:lnTo>
                <a:lnTo>
                  <a:pt x="120000" y="120000"/>
                </a:lnTo>
                <a:lnTo>
                  <a:pt x="120000" y="0"/>
                </a:lnTo>
                <a:lnTo>
                  <a:pt x="63294" y="0"/>
                </a:lnTo>
                <a:lnTo>
                  <a:pt x="0" y="0"/>
                </a:lnTo>
                <a:close/>
              </a:path>
            </a:pathLst>
          </a:custGeom>
          <a:noFill/>
          <a:ln>
            <a:noFill/>
          </a:ln>
        </p:spPr>
      </p:pic>
      <p:sp>
        <p:nvSpPr>
          <p:cNvPr id="609" name="Google Shape;609;p60"/>
          <p:cNvSpPr/>
          <p:nvPr/>
        </p:nvSpPr>
        <p:spPr>
          <a:xfrm>
            <a:off x="11303000" y="5334000"/>
            <a:ext cx="4028355" cy="3541634"/>
          </a:xfrm>
          <a:prstGeom prst="rect">
            <a:avLst/>
          </a:prstGeom>
          <a:noFill/>
          <a:ln>
            <a:noFill/>
          </a:ln>
        </p:spPr>
        <p:txBody>
          <a:bodyPr anchorCtr="0" anchor="t" bIns="29425" lIns="29425" spcFirstLastPara="1" rIns="29425" wrap="square" tIns="29425">
            <a:noAutofit/>
          </a:bodyPr>
          <a:lstStyle/>
          <a:p>
            <a:pPr indent="-228600" lvl="0" marL="228600" marR="0" rtl="0" algn="l">
              <a:lnSpc>
                <a:spcPct val="155555"/>
              </a:lnSpc>
              <a:spcBef>
                <a:spcPts val="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Automatic detection of car license plate </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Special application for the controller</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Photo / Video fixation</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Integration with mobile printer</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Automatic customer notification</a:t>
            </a:r>
            <a:endParaRPr/>
          </a:p>
          <a:p>
            <a:pPr indent="-228600" lvl="0" marL="228600" marR="0" rtl="0" algn="l">
              <a:lnSpc>
                <a:spcPct val="155555"/>
              </a:lnSpc>
              <a:spcBef>
                <a:spcPts val="1600"/>
              </a:spcBef>
              <a:spcAft>
                <a:spcPts val="0"/>
              </a:spcAft>
              <a:buClr>
                <a:srgbClr val="000000"/>
              </a:buClr>
              <a:buSzPts val="1350"/>
              <a:buFont typeface="Helvetica Neue"/>
              <a:buChar char="•"/>
            </a:pPr>
            <a:r>
              <a:rPr b="0" i="0" lang="en-US" sz="1800" u="none" cap="none" strike="noStrike">
                <a:solidFill>
                  <a:srgbClr val="000000"/>
                </a:solidFill>
                <a:latin typeface="Helvetica Neue"/>
                <a:ea typeface="Helvetica Neue"/>
                <a:cs typeface="Helvetica Neue"/>
                <a:sym typeface="Helvetica Neue"/>
              </a:rPr>
              <a:t>Pay a fine remotely</a:t>
            </a:r>
            <a:endParaRPr/>
          </a:p>
        </p:txBody>
      </p:sp>
      <p:sp>
        <p:nvSpPr>
          <p:cNvPr id="610" name="Google Shape;610;p60"/>
          <p:cNvSpPr/>
          <p:nvPr/>
        </p:nvSpPr>
        <p:spPr>
          <a:xfrm>
            <a:off x="11303000" y="2550120"/>
            <a:ext cx="9607481" cy="16108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Monitoring</a:t>
            </a:r>
            <a:endParaRPr/>
          </a:p>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and fines</a:t>
            </a:r>
            <a:endParaRPr/>
          </a:p>
        </p:txBody>
      </p:sp>
      <p:sp>
        <p:nvSpPr>
          <p:cNvPr id="611" name="Google Shape;611;p60"/>
          <p:cNvSpPr/>
          <p:nvPr/>
        </p:nvSpPr>
        <p:spPr>
          <a:xfrm>
            <a:off x="11303000" y="4191000"/>
            <a:ext cx="4741837" cy="469806"/>
          </a:xfrm>
          <a:prstGeom prst="rect">
            <a:avLst/>
          </a:prstGeom>
          <a:noFill/>
          <a:ln>
            <a:noFill/>
          </a:ln>
        </p:spPr>
        <p:txBody>
          <a:bodyPr anchorCtr="0" anchor="t" bIns="29425" lIns="29425" spcFirstLastPara="1" rIns="29425" wrap="square" tIns="29425">
            <a:noAutofit/>
          </a:bodyPr>
          <a:lstStyle/>
          <a:p>
            <a:pPr indent="0" lvl="0" marL="0" marR="0" rtl="0" algn="l">
              <a:lnSpc>
                <a:spcPct val="114285"/>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Main Functionality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of the Platform UniP</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1"/>
          <p:cNvSpPr/>
          <p:nvPr/>
        </p:nvSpPr>
        <p:spPr>
          <a:xfrm>
            <a:off x="3170766" y="6350000"/>
            <a:ext cx="4564557" cy="2732998"/>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FFFFFF"/>
              </a:buClr>
              <a:buFont typeface="Helvetica Neue"/>
              <a:buNone/>
            </a:pPr>
            <a:r>
              <a:rPr b="1" i="0" lang="en-US" sz="4800" u="none" cap="none" strike="noStrike">
                <a:solidFill>
                  <a:srgbClr val="FFFFFF"/>
                </a:solidFill>
                <a:latin typeface="Helvetica Neue"/>
                <a:ea typeface="Helvetica Neue"/>
                <a:cs typeface="Helvetica Neue"/>
                <a:sym typeface="Helvetica Neue"/>
              </a:rPr>
              <a:t>Thanks</a:t>
            </a:r>
            <a:endParaRPr b="1" i="0" sz="4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p:nvPr/>
        </p:nvSpPr>
        <p:spPr>
          <a:xfrm>
            <a:off x="3170766" y="2286000"/>
            <a:ext cx="9910743" cy="2794000"/>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Every car trip begins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and ends in a parking space!</a:t>
            </a:r>
            <a:endParaRPr/>
          </a:p>
        </p:txBody>
      </p:sp>
      <p:sp>
        <p:nvSpPr>
          <p:cNvPr id="89" name="Google Shape;89;p13"/>
          <p:cNvSpPr/>
          <p:nvPr/>
        </p:nvSpPr>
        <p:spPr>
          <a:xfrm>
            <a:off x="3174305" y="5080000"/>
            <a:ext cx="12951423" cy="5080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Parking regulation is one of the best ways to regulate car use.</a:t>
            </a:r>
            <a:endParaRPr b="1" i="0" sz="1400" u="none" cap="none" strike="noStrike">
              <a:solidFill>
                <a:srgbClr val="000000"/>
              </a:solidFill>
              <a:latin typeface="Helvetica Neue"/>
              <a:ea typeface="Helvetica Neue"/>
              <a:cs typeface="Helvetica Neue"/>
              <a:sym typeface="Helvetica Neue"/>
            </a:endParaRPr>
          </a:p>
          <a:p>
            <a:pPr indent="-246944" lvl="0" marL="2469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Typical behavior of householders – oppose charging anything for curb parking. Although 30% of householders don’t own cars.</a:t>
            </a:r>
            <a:endParaRPr/>
          </a:p>
          <a:p>
            <a:pPr indent="-246944" lvl="0" marL="2469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Most municipalities do not analyze the parking occupancy and do not change parking fees respectively</a:t>
            </a:r>
            <a:endParaRPr/>
          </a:p>
          <a:p>
            <a:pPr indent="-246944" lvl="0" marL="246944" marR="0" rtl="0" algn="l">
              <a:lnSpc>
                <a:spcPct val="120000"/>
              </a:lnSpc>
              <a:spcBef>
                <a:spcPts val="800"/>
              </a:spcBef>
              <a:spcAft>
                <a:spcPts val="0"/>
              </a:spcAft>
              <a:buClr>
                <a:srgbClr val="000000"/>
              </a:buClr>
              <a:buSzPts val="1500"/>
              <a:buFont typeface="Helvetica Neue"/>
              <a:buChar char="•"/>
            </a:pPr>
            <a:r>
              <a:rPr b="0" i="0" lang="en-US" sz="2000" u="none" cap="none" strike="noStrike">
                <a:solidFill>
                  <a:srgbClr val="000000"/>
                </a:solidFill>
                <a:latin typeface="Helvetica Neue"/>
                <a:ea typeface="Helvetica Neue"/>
                <a:cs typeface="Helvetica Neue"/>
                <a:sym typeface="Helvetica Neue"/>
              </a:rPr>
              <a:t>The city uses all the parking revenue to subsidize public transport instead of paying proper attention to the regulation of parking space</a:t>
            </a:r>
            <a:endParaRPr/>
          </a:p>
        </p:txBody>
      </p:sp>
      <p:sp>
        <p:nvSpPr>
          <p:cNvPr id="90" name="Google Shape;90;p13"/>
          <p:cNvSpPr/>
          <p:nvPr/>
        </p:nvSpPr>
        <p:spPr>
          <a:xfrm>
            <a:off x="1144086" y="5080000"/>
            <a:ext cx="1778001"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The World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around us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4"/>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On whom the parking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policies depend </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96" name="Google Shape;96;p14"/>
          <p:cNvSpPr/>
          <p:nvPr/>
        </p:nvSpPr>
        <p:spPr>
          <a:xfrm>
            <a:off x="3173380" y="5080000"/>
            <a:ext cx="13966101" cy="4948205"/>
          </a:xfrm>
          <a:prstGeom prst="rect">
            <a:avLst/>
          </a:prstGeom>
          <a:noFill/>
          <a:ln>
            <a:noFill/>
          </a:ln>
        </p:spPr>
        <p:txBody>
          <a:bodyPr anchorCtr="0" anchor="t" bIns="29425" lIns="29425" spcFirstLastPara="1" rIns="29425" wrap="square" tIns="29425">
            <a:noAutofit/>
          </a:bodyPr>
          <a:lstStyle/>
          <a:p>
            <a:pPr indent="0" lvl="0" marL="0" marR="0" rtl="0" algn="l">
              <a:lnSpc>
                <a:spcPct val="110000"/>
              </a:lnSpc>
              <a:spcBef>
                <a:spcPts val="0"/>
              </a:spcBef>
              <a:spcAft>
                <a:spcPts val="0"/>
              </a:spcAft>
              <a:buClr>
                <a:srgbClr val="000000"/>
              </a:buClr>
              <a:buFont typeface="Helvetica Neue"/>
              <a:buNone/>
            </a:pPr>
            <a:r>
              <a:rPr b="1" i="0" lang="en-US" sz="2600" u="none" cap="none" strike="noStrike">
                <a:solidFill>
                  <a:srgbClr val="000000"/>
                </a:solidFill>
                <a:latin typeface="Helvetica Neue"/>
                <a:ea typeface="Helvetica Neue"/>
                <a:cs typeface="Helvetica Neue"/>
                <a:sym typeface="Helvetica Neue"/>
              </a:rPr>
              <a:t>Municipalities «Experts»</a:t>
            </a:r>
            <a:br>
              <a:rPr b="1" i="0" lang="en-US" sz="2400" u="none" cap="none" strike="noStrike">
                <a:solidFill>
                  <a:srgbClr val="000000"/>
                </a:solidFill>
                <a:latin typeface="Helvetica Neue"/>
                <a:ea typeface="Helvetica Neue"/>
                <a:cs typeface="Helvetica Neue"/>
                <a:sym typeface="Helvetica Neue"/>
              </a:rPr>
            </a:br>
            <a:r>
              <a:rPr b="0" i="0" lang="en-US" sz="1600" u="none" cap="none" strike="noStrike">
                <a:solidFill>
                  <a:srgbClr val="000000"/>
                </a:solidFill>
                <a:latin typeface="Helvetica Neue"/>
                <a:ea typeface="Helvetica Neue"/>
                <a:cs typeface="Helvetica Neue"/>
                <a:sym typeface="Helvetica Neue"/>
              </a:rPr>
              <a:t>(USA, most European countries)</a:t>
            </a:r>
            <a:br>
              <a:rPr b="0" i="0" lang="en-US" sz="1600" u="none" cap="none" strike="noStrike">
                <a:solidFill>
                  <a:srgbClr val="000000"/>
                </a:solidFill>
                <a:latin typeface="Helvetica Neue"/>
                <a:ea typeface="Helvetica Neue"/>
                <a:cs typeface="Helvetica Neue"/>
                <a:sym typeface="Helvetica Neue"/>
              </a:rPr>
            </a:b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3200"/>
              </a:spcBef>
              <a:spcAft>
                <a:spcPts val="0"/>
              </a:spcAft>
              <a:buClr>
                <a:srgbClr val="000000"/>
              </a:buClr>
              <a:buFont typeface="Helvetica Neue"/>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3200"/>
              </a:spcBef>
              <a:spcAft>
                <a:spcPts val="0"/>
              </a:spcAft>
              <a:buClr>
                <a:srgbClr val="000000"/>
              </a:buClr>
              <a:buFont typeface="Helvetica Neue"/>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3200"/>
              </a:spcBef>
              <a:spcAft>
                <a:spcPts val="0"/>
              </a:spcAft>
              <a:buClr>
                <a:srgbClr val="000000"/>
              </a:buClr>
              <a:buFont typeface="Helvetica Neue"/>
              <a:buNone/>
            </a:pPr>
            <a:r>
              <a:t/>
            </a:r>
            <a:endParaRPr b="0" i="0" sz="16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3200"/>
              </a:spcBef>
              <a:spcAft>
                <a:spcPts val="0"/>
              </a:spcAft>
              <a:buClr>
                <a:srgbClr val="000000"/>
              </a:buClr>
              <a:buFont typeface="Helvetica Neue"/>
              <a:buNone/>
            </a:pP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1" i="0" lang="en-US" sz="2400" u="none" cap="none" strike="noStrike">
                <a:solidFill>
                  <a:srgbClr val="000000"/>
                </a:solidFill>
                <a:latin typeface="Helvetica Neue"/>
                <a:ea typeface="Helvetica Neue"/>
                <a:cs typeface="Helvetica Neue"/>
                <a:sym typeface="Helvetica Neue"/>
              </a:rPr>
            </a:br>
            <a:r>
              <a:rPr b="1" i="0" lang="en-US" sz="2000" u="none" cap="none" strike="noStrike">
                <a:solidFill>
                  <a:srgbClr val="000000"/>
                </a:solidFill>
                <a:latin typeface="Helvetica Neue"/>
                <a:ea typeface="Helvetica Neue"/>
                <a:cs typeface="Helvetica Neue"/>
                <a:sym typeface="Helvetica Neue"/>
              </a:rPr>
              <a:t>Strong points:</a:t>
            </a:r>
            <a:endParaRPr b="1" i="0" sz="2000" u="none" cap="none" strike="noStrike">
              <a:solidFill>
                <a:srgbClr val="000000"/>
              </a:solidFill>
              <a:latin typeface="Helvetica Neue"/>
              <a:ea typeface="Helvetica Neue"/>
              <a:cs typeface="Helvetica Neue"/>
              <a:sym typeface="Helvetica Neue"/>
            </a:endParaRPr>
          </a:p>
          <a:p>
            <a:pPr indent="-357187" lvl="0" marL="357187" marR="0" rtl="0" algn="l">
              <a:lnSpc>
                <a:spcPct val="110000"/>
              </a:lnSpc>
              <a:spcBef>
                <a:spcPts val="8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The parking space is highly developed</a:t>
            </a:r>
            <a:endParaRPr/>
          </a:p>
          <a:p>
            <a:pPr indent="-357187" lvl="0" marL="357187" marR="0" rtl="0" algn="l">
              <a:lnSpc>
                <a:spcPct val="110000"/>
              </a:lnSpc>
              <a:spcBef>
                <a:spcPts val="8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Enforcement is effective </a:t>
            </a:r>
            <a:endParaRPr/>
          </a:p>
          <a:p>
            <a:pPr indent="-357187" lvl="0" marL="357187" marR="0" rtl="0" algn="l">
              <a:lnSpc>
                <a:spcPct val="110000"/>
              </a:lnSpc>
              <a:spcBef>
                <a:spcPts val="8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The precise regulation and Law are in force</a:t>
            </a:r>
            <a:endParaRPr/>
          </a:p>
          <a:p>
            <a:pPr indent="0" lvl="0" marL="0" marR="0" rtl="0" algn="l">
              <a:lnSpc>
                <a:spcPct val="11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br>
              <a:rPr b="0" i="0" lang="en-US" sz="2000" u="none" cap="none" strike="noStrike">
                <a:solidFill>
                  <a:srgbClr val="000000"/>
                </a:solidFill>
                <a:latin typeface="Helvetica Neue"/>
                <a:ea typeface="Helvetica Neue"/>
                <a:cs typeface="Helvetica Neue"/>
                <a:sym typeface="Helvetica Neue"/>
              </a:rPr>
            </a:b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10000"/>
              </a:lnSpc>
              <a:spcBef>
                <a:spcPts val="800"/>
              </a:spcBef>
              <a:spcAft>
                <a:spcPts val="0"/>
              </a:spcAft>
              <a:buClr>
                <a:srgbClr val="000000"/>
              </a:buClr>
              <a:buFont typeface="Helvetica Neue"/>
              <a:buNone/>
            </a:pPr>
            <a:br>
              <a:rPr b="1" i="0" lang="en-US" sz="2000" u="none" cap="none" strike="noStrike">
                <a:solidFill>
                  <a:srgbClr val="000000"/>
                </a:solidFill>
                <a:latin typeface="Helvetica Neue"/>
                <a:ea typeface="Helvetica Neue"/>
                <a:cs typeface="Helvetica Neue"/>
                <a:sym typeface="Helvetica Neue"/>
              </a:rPr>
            </a:br>
            <a:br>
              <a:rPr b="1" i="0" lang="en-US" sz="2000" u="none" cap="none" strike="noStrike">
                <a:solidFill>
                  <a:srgbClr val="000000"/>
                </a:solidFill>
                <a:latin typeface="Helvetica Neue"/>
                <a:ea typeface="Helvetica Neue"/>
                <a:cs typeface="Helvetica Neue"/>
                <a:sym typeface="Helvetica Neue"/>
              </a:rPr>
            </a:br>
            <a:r>
              <a:rPr b="1" i="0" lang="en-US" sz="2000" u="none" cap="none" strike="noStrike">
                <a:solidFill>
                  <a:srgbClr val="000000"/>
                </a:solidFill>
                <a:latin typeface="Helvetica Neue"/>
                <a:ea typeface="Helvetica Neue"/>
                <a:cs typeface="Helvetica Neue"/>
                <a:sym typeface="Helvetica Neue"/>
              </a:rPr>
              <a:t>Weak points:</a:t>
            </a:r>
            <a:endParaRPr b="1" i="0" sz="1400" u="none" cap="none" strike="noStrike">
              <a:solidFill>
                <a:srgbClr val="000000"/>
              </a:solidFill>
              <a:latin typeface="Helvetica Neue"/>
              <a:ea typeface="Helvetica Neue"/>
              <a:cs typeface="Helvetica Neue"/>
              <a:sym typeface="Helvetica Neue"/>
            </a:endParaRPr>
          </a:p>
          <a:p>
            <a:pPr indent="-357187" lvl="0" marL="357187" marR="0" rtl="0" algn="l">
              <a:lnSpc>
                <a:spcPct val="110000"/>
              </a:lnSpc>
              <a:spcBef>
                <a:spcPts val="8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The significant investments into parking space equipment were made</a:t>
            </a:r>
            <a:endParaRPr/>
          </a:p>
          <a:p>
            <a:pPr indent="-357187" lvl="0" marL="357187" marR="0" rtl="0" algn="l">
              <a:lnSpc>
                <a:spcPct val="110000"/>
              </a:lnSpc>
              <a:spcBef>
                <a:spcPts val="800"/>
              </a:spcBef>
              <a:spcAft>
                <a:spcPts val="0"/>
              </a:spcAft>
              <a:buClr>
                <a:srgbClr val="000000"/>
              </a:buClr>
              <a:buSzPts val="2000"/>
              <a:buFont typeface="Arial"/>
              <a:buChar char="•"/>
            </a:pPr>
            <a:r>
              <a:rPr b="0" i="0" lang="en-US" sz="2000" u="none" cap="none" strike="noStrike">
                <a:solidFill>
                  <a:srgbClr val="000000"/>
                </a:solidFill>
                <a:latin typeface="Helvetica Neue"/>
                <a:ea typeface="Helvetica Neue"/>
                <a:cs typeface="Helvetica Neue"/>
                <a:sym typeface="Helvetica Neue"/>
              </a:rPr>
              <a:t>Municipalities are considering the new Smart City  technologies but they are conservative towards new software tools of parking control and management as well as in respect of the parking price and conditions changes.</a:t>
            </a:r>
            <a:endParaRPr/>
          </a:p>
        </p:txBody>
      </p:sp>
      <p:sp>
        <p:nvSpPr>
          <p:cNvPr id="97" name="Google Shape;97;p14"/>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5"/>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On whom the parking </a:t>
            </a:r>
            <a:br>
              <a:rPr b="1" i="0" lang="en-US" sz="4800" u="none" cap="none" strike="noStrike">
                <a:solidFill>
                  <a:srgbClr val="000000"/>
                </a:solidFill>
                <a:latin typeface="Helvetica Neue"/>
                <a:ea typeface="Helvetica Neue"/>
                <a:cs typeface="Helvetica Neue"/>
                <a:sym typeface="Helvetica Neue"/>
              </a:rPr>
            </a:br>
            <a:r>
              <a:rPr b="1" i="0" lang="en-US" sz="4800" u="none" cap="none" strike="noStrike">
                <a:solidFill>
                  <a:srgbClr val="000000"/>
                </a:solidFill>
                <a:latin typeface="Helvetica Neue"/>
                <a:ea typeface="Helvetica Neue"/>
                <a:cs typeface="Helvetica Neue"/>
                <a:sym typeface="Helvetica Neue"/>
              </a:rPr>
              <a:t>policies depend </a:t>
            </a:r>
            <a:endParaRPr/>
          </a:p>
          <a:p>
            <a:pPr indent="0" lvl="0" marL="0" marR="0" rtl="0" algn="l">
              <a:lnSpc>
                <a:spcPct val="10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p:txBody>
      </p:sp>
      <p:sp>
        <p:nvSpPr>
          <p:cNvPr id="103" name="Google Shape;103;p15"/>
          <p:cNvSpPr/>
          <p:nvPr/>
        </p:nvSpPr>
        <p:spPr>
          <a:xfrm>
            <a:off x="3175000" y="5080000"/>
            <a:ext cx="13966232" cy="5588745"/>
          </a:xfrm>
          <a:prstGeom prst="rect">
            <a:avLst/>
          </a:prstGeom>
          <a:noFill/>
          <a:ln>
            <a:noFill/>
          </a:ln>
        </p:spPr>
        <p:txBody>
          <a:bodyPr anchorCtr="0" anchor="t" bIns="25400" lIns="25400" spcFirstLastPara="1" rIns="25400" wrap="square" tIns="25400">
            <a:noAutofit/>
          </a:bodyPr>
          <a:lstStyle/>
          <a:p>
            <a:pPr indent="0" lvl="0" marL="0" marR="0" rtl="0" algn="l">
              <a:lnSpc>
                <a:spcPct val="120000"/>
              </a:lnSpc>
              <a:spcBef>
                <a:spcPts val="0"/>
              </a:spcBef>
              <a:spcAft>
                <a:spcPts val="0"/>
              </a:spcAft>
              <a:buClr>
                <a:srgbClr val="000000"/>
              </a:buClr>
              <a:buFont typeface="Helvetica Neue"/>
              <a:buNone/>
            </a:pPr>
            <a:r>
              <a:rPr b="1" i="0" lang="en-US" sz="2220" u="none" cap="none" strike="noStrike">
                <a:solidFill>
                  <a:srgbClr val="000000"/>
                </a:solidFill>
                <a:latin typeface="Helvetica Neue"/>
                <a:ea typeface="Helvetica Neue"/>
                <a:cs typeface="Helvetica Neue"/>
                <a:sym typeface="Helvetica Neue"/>
              </a:rPr>
              <a:t>Municipalities «Novices»</a:t>
            </a:r>
            <a:br>
              <a:rPr b="1" i="0" lang="en-US" sz="2220" u="none" cap="none" strike="noStrike">
                <a:solidFill>
                  <a:srgbClr val="000000"/>
                </a:solidFill>
                <a:latin typeface="Helvetica Neue"/>
                <a:ea typeface="Helvetica Neue"/>
                <a:cs typeface="Helvetica Neue"/>
                <a:sym typeface="Helvetica Neue"/>
              </a:rPr>
            </a:br>
            <a:r>
              <a:rPr b="0" i="0" lang="en-US" sz="1480" u="none" cap="none" strike="noStrike">
                <a:solidFill>
                  <a:srgbClr val="000000"/>
                </a:solidFill>
                <a:latin typeface="Helvetica Neue"/>
                <a:ea typeface="Helvetica Neue"/>
                <a:cs typeface="Helvetica Neue"/>
                <a:sym typeface="Helvetica Neue"/>
              </a:rPr>
              <a:t>(most Municipalities in Eastern Europe)</a:t>
            </a:r>
            <a:endParaRPr b="1" i="0" sz="148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8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8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br>
              <a:rPr b="1" i="0" lang="en-US" sz="1480" u="none" cap="none" strike="noStrike">
                <a:solidFill>
                  <a:srgbClr val="000000"/>
                </a:solidFill>
                <a:latin typeface="Helvetica Neue"/>
                <a:ea typeface="Helvetica Neue"/>
                <a:cs typeface="Helvetica Neue"/>
                <a:sym typeface="Helvetica Neue"/>
              </a:rPr>
            </a:br>
            <a:br>
              <a:rPr b="1" i="0" lang="en-US" sz="1480" u="none" cap="none" strike="noStrike">
                <a:solidFill>
                  <a:srgbClr val="000000"/>
                </a:solidFill>
                <a:latin typeface="Helvetica Neue"/>
                <a:ea typeface="Helvetica Neue"/>
                <a:cs typeface="Helvetica Neue"/>
                <a:sym typeface="Helvetica Neue"/>
              </a:rPr>
            </a:br>
            <a:br>
              <a:rPr b="1" i="0" lang="en-US" sz="1480" u="none" cap="none" strike="noStrike">
                <a:solidFill>
                  <a:srgbClr val="000000"/>
                </a:solidFill>
                <a:latin typeface="Helvetica Neue"/>
                <a:ea typeface="Helvetica Neue"/>
                <a:cs typeface="Helvetica Neue"/>
                <a:sym typeface="Helvetica Neue"/>
              </a:rPr>
            </a:br>
            <a:br>
              <a:rPr b="1" i="0" lang="en-US" sz="1480" u="none" cap="none" strike="noStrike">
                <a:solidFill>
                  <a:srgbClr val="000000"/>
                </a:solidFill>
                <a:latin typeface="Helvetica Neue"/>
                <a:ea typeface="Helvetica Neue"/>
                <a:cs typeface="Helvetica Neue"/>
                <a:sym typeface="Helvetica Neue"/>
              </a:rPr>
            </a:br>
            <a:br>
              <a:rPr b="1" i="0" lang="en-US" sz="1480" u="none" cap="none" strike="noStrike">
                <a:solidFill>
                  <a:srgbClr val="000000"/>
                </a:solidFill>
                <a:latin typeface="Helvetica Neue"/>
                <a:ea typeface="Helvetica Neue"/>
                <a:cs typeface="Helvetica Neue"/>
                <a:sym typeface="Helvetica Neue"/>
              </a:rPr>
            </a:b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48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rPr b="1" i="0" lang="en-US" sz="1850" u="none" cap="none" strike="noStrike">
                <a:solidFill>
                  <a:srgbClr val="000000"/>
                </a:solidFill>
                <a:latin typeface="Helvetica Neue"/>
                <a:ea typeface="Helvetica Neue"/>
                <a:cs typeface="Helvetica Neue"/>
                <a:sym typeface="Helvetica Neue"/>
              </a:rPr>
              <a:t>Weak points:</a:t>
            </a:r>
            <a:endParaRPr b="1" i="0" sz="1295" u="none" cap="none" strike="noStrike">
              <a:solidFill>
                <a:srgbClr val="000000"/>
              </a:solidFill>
              <a:latin typeface="Helvetica Neue"/>
              <a:ea typeface="Helvetica Neue"/>
              <a:cs typeface="Helvetica Neue"/>
              <a:sym typeface="Helvetica Neue"/>
            </a:endParaRPr>
          </a:p>
          <a:p>
            <a:pPr indent="-420220" lvl="0" marL="420220" marR="0" rtl="0" algn="l">
              <a:lnSpc>
                <a:spcPct val="120000"/>
              </a:lnSpc>
              <a:spcBef>
                <a:spcPts val="800"/>
              </a:spcBef>
              <a:spcAft>
                <a:spcPts val="0"/>
              </a:spcAft>
              <a:buClr>
                <a:srgbClr val="000000"/>
              </a:buClr>
              <a:buSzPts val="1572"/>
              <a:buFont typeface="Arial"/>
              <a:buChar char="•"/>
            </a:pPr>
            <a:r>
              <a:rPr b="0" i="0" lang="en-US" sz="1572" u="none" cap="none" strike="noStrike">
                <a:solidFill>
                  <a:srgbClr val="000000"/>
                </a:solidFill>
                <a:latin typeface="Helvetica Neue"/>
                <a:ea typeface="Helvetica Neue"/>
                <a:cs typeface="Helvetica Neue"/>
                <a:sym typeface="Helvetica Neue"/>
              </a:rPr>
              <a:t>The parking space is badly developed and hardly regulated. </a:t>
            </a:r>
            <a:endParaRPr/>
          </a:p>
          <a:p>
            <a:pPr indent="-420220" lvl="0" marL="420220" marR="0" rtl="0" algn="l">
              <a:lnSpc>
                <a:spcPct val="120000"/>
              </a:lnSpc>
              <a:spcBef>
                <a:spcPts val="800"/>
              </a:spcBef>
              <a:spcAft>
                <a:spcPts val="0"/>
              </a:spcAft>
              <a:buClr>
                <a:srgbClr val="000000"/>
              </a:buClr>
              <a:buSzPts val="1572"/>
              <a:buFont typeface="Arial"/>
              <a:buChar char="•"/>
            </a:pPr>
            <a:r>
              <a:rPr b="0" i="0" lang="en-US" sz="1572" u="none" cap="none" strike="noStrike">
                <a:solidFill>
                  <a:srgbClr val="000000"/>
                </a:solidFill>
                <a:latin typeface="Helvetica Neue"/>
                <a:ea typeface="Helvetica Neue"/>
                <a:cs typeface="Helvetica Neue"/>
                <a:sym typeface="Helvetica Neue"/>
              </a:rPr>
              <a:t>Cash is the only applied payment possibility</a:t>
            </a:r>
            <a:endParaRPr/>
          </a:p>
          <a:p>
            <a:pPr indent="-420220" lvl="0" marL="420220" marR="0" rtl="0" algn="l">
              <a:lnSpc>
                <a:spcPct val="120000"/>
              </a:lnSpc>
              <a:spcBef>
                <a:spcPts val="800"/>
              </a:spcBef>
              <a:spcAft>
                <a:spcPts val="0"/>
              </a:spcAft>
              <a:buClr>
                <a:srgbClr val="000000"/>
              </a:buClr>
              <a:buSzPts val="1572"/>
              <a:buFont typeface="Arial"/>
              <a:buChar char="•"/>
            </a:pPr>
            <a:r>
              <a:rPr b="0" i="0" lang="en-US" sz="1572" u="none" cap="none" strike="noStrike">
                <a:solidFill>
                  <a:srgbClr val="000000"/>
                </a:solidFill>
                <a:latin typeface="Helvetica Neue"/>
                <a:ea typeface="Helvetica Neue"/>
                <a:cs typeface="Helvetica Neue"/>
                <a:sym typeface="Helvetica Neue"/>
              </a:rPr>
              <a:t>Enforcement is difficult and even impossible</a:t>
            </a:r>
            <a:endParaRPr/>
          </a:p>
          <a:p>
            <a:pPr indent="-420220" lvl="0" marL="420220" marR="0" rtl="0" algn="l">
              <a:lnSpc>
                <a:spcPct val="120000"/>
              </a:lnSpc>
              <a:spcBef>
                <a:spcPts val="800"/>
              </a:spcBef>
              <a:spcAft>
                <a:spcPts val="0"/>
              </a:spcAft>
              <a:buClr>
                <a:srgbClr val="000000"/>
              </a:buClr>
              <a:buSzPts val="1572"/>
              <a:buFont typeface="Arial"/>
              <a:buChar char="•"/>
            </a:pPr>
            <a:r>
              <a:rPr b="0" i="0" lang="en-US" sz="1572" u="none" cap="none" strike="noStrike">
                <a:solidFill>
                  <a:srgbClr val="000000"/>
                </a:solidFill>
                <a:latin typeface="Helvetica Neue"/>
                <a:ea typeface="Helvetica Neue"/>
                <a:cs typeface="Helvetica Neue"/>
                <a:sym typeface="Helvetica Neue"/>
              </a:rPr>
              <a:t>The proper regulation or Law does not exist</a:t>
            </a:r>
            <a:endParaRPr/>
          </a:p>
          <a:p>
            <a:pPr indent="-420220" lvl="0" marL="420220" marR="0" rtl="0" algn="l">
              <a:lnSpc>
                <a:spcPct val="120000"/>
              </a:lnSpc>
              <a:spcBef>
                <a:spcPts val="800"/>
              </a:spcBef>
              <a:spcAft>
                <a:spcPts val="0"/>
              </a:spcAft>
              <a:buClr>
                <a:srgbClr val="000000"/>
              </a:buClr>
              <a:buSzPts val="1572"/>
              <a:buFont typeface="Arial"/>
              <a:buChar char="•"/>
            </a:pPr>
            <a:r>
              <a:rPr b="0" i="0" lang="en-US" sz="1572" u="none" cap="none" strike="noStrike">
                <a:solidFill>
                  <a:srgbClr val="000000"/>
                </a:solidFill>
                <a:latin typeface="Helvetica Neue"/>
                <a:ea typeface="Helvetica Neue"/>
                <a:cs typeface="Helvetica Neue"/>
                <a:sym typeface="Helvetica Neue"/>
              </a:rPr>
              <a:t>Municipalities in most cases do not invest into equipment, do not analyze the parking occupancy. The streets are congested with traffic</a:t>
            </a:r>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rPr b="1" i="0" lang="en-US" sz="1850" u="none" cap="none" strike="noStrike">
                <a:solidFill>
                  <a:srgbClr val="000000"/>
                </a:solidFill>
                <a:latin typeface="Helvetica Neue"/>
                <a:ea typeface="Helvetica Neue"/>
                <a:cs typeface="Helvetica Neue"/>
                <a:sym typeface="Helvetica Neue"/>
              </a:rPr>
              <a:t>Strong points:</a:t>
            </a:r>
            <a:endParaRPr b="1" i="0" sz="1295"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r>
              <a:rPr b="0" i="0" lang="en-US" sz="1850" u="none" cap="none" strike="noStrike">
                <a:solidFill>
                  <a:srgbClr val="000000"/>
                </a:solidFill>
                <a:latin typeface="Helvetica Neue"/>
                <a:ea typeface="Helvetica Neue"/>
                <a:cs typeface="Helvetica Neue"/>
                <a:sym typeface="Helvetica Neue"/>
              </a:rPr>
              <a:t>There is possibility to escape the unnecessary investments and to choose the new way of parking space development. </a:t>
            </a:r>
            <a:endParaRPr/>
          </a:p>
        </p:txBody>
      </p:sp>
      <p:sp>
        <p:nvSpPr>
          <p:cNvPr id="104" name="Google Shape;104;p15"/>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6"/>
          <p:cNvSpPr/>
          <p:nvPr/>
        </p:nvSpPr>
        <p:spPr>
          <a:xfrm>
            <a:off x="3173380" y="5080000"/>
            <a:ext cx="13970003" cy="4953000"/>
          </a:xfrm>
          <a:prstGeom prst="rect">
            <a:avLst/>
          </a:prstGeom>
          <a:noFill/>
          <a:ln>
            <a:noFill/>
          </a:ln>
        </p:spPr>
        <p:txBody>
          <a:bodyPr anchorCtr="0" anchor="t" bIns="29425" lIns="29425" spcFirstLastPara="1" rIns="29425" wrap="square" tIns="29425">
            <a:noAutofit/>
          </a:bodyPr>
          <a:lstStyle/>
          <a:p>
            <a:pPr indent="0" lvl="0" marL="0" marR="0" rtl="0" algn="l">
              <a:lnSpc>
                <a:spcPct val="120000"/>
              </a:lnSpc>
              <a:spcBef>
                <a:spcPts val="0"/>
              </a:spcBef>
              <a:spcAft>
                <a:spcPts val="0"/>
              </a:spcAft>
              <a:buClr>
                <a:srgbClr val="000000"/>
              </a:buClr>
              <a:buFont typeface="Helvetica Neue"/>
              <a:buNone/>
            </a:pPr>
            <a:r>
              <a:rPr b="1" i="0" lang="en-US" sz="2400" u="none" cap="none" strike="noStrike">
                <a:solidFill>
                  <a:srgbClr val="000000"/>
                </a:solidFill>
                <a:latin typeface="Helvetica Neue"/>
                <a:ea typeface="Helvetica Neue"/>
                <a:cs typeface="Helvetica Neue"/>
                <a:sym typeface="Helvetica Neue"/>
              </a:rPr>
              <a:t>Wrong Parking Prices brings bad results </a:t>
            </a:r>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0"/>
              </a:spcBef>
              <a:spcAft>
                <a:spcPts val="0"/>
              </a:spcAft>
              <a:buClr>
                <a:srgbClr val="000000"/>
              </a:buClr>
              <a:buFont typeface="Helvetica Neue"/>
              <a:buNone/>
            </a:pPr>
            <a:r>
              <a:t/>
            </a:r>
            <a:endParaRPr b="1" i="0" sz="1400" u="none" cap="none" strike="noStrike">
              <a:solidFill>
                <a:srgbClr val="000000"/>
              </a:solidFill>
              <a:latin typeface="Helvetica Neue"/>
              <a:ea typeface="Helvetica Neue"/>
              <a:cs typeface="Helvetica Neue"/>
              <a:sym typeface="Helvetica Neue"/>
            </a:endParaRPr>
          </a:p>
          <a:p>
            <a:pPr indent="0" lvl="0" marL="0" marR="0" rtl="0" algn="l">
              <a:lnSpc>
                <a:spcPct val="120000"/>
              </a:lnSpc>
              <a:spcBef>
                <a:spcPts val="800"/>
              </a:spcBef>
              <a:spcAft>
                <a:spcPts val="0"/>
              </a:spcAft>
              <a:buClr>
                <a:srgbClr val="000000"/>
              </a:buClr>
              <a:buFont typeface="Helvetica Neue"/>
              <a:buNone/>
            </a:pP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br>
              <a:rPr b="0" i="0" lang="en-US" sz="1600" u="none" cap="none" strike="noStrike">
                <a:solidFill>
                  <a:srgbClr val="000000"/>
                </a:solidFill>
                <a:latin typeface="Helvetica Neue"/>
                <a:ea typeface="Helvetica Neue"/>
                <a:cs typeface="Helvetica Neue"/>
                <a:sym typeface="Helvetica Neue"/>
              </a:rPr>
            </a:br>
            <a:r>
              <a:rPr b="0" i="0" lang="en-US" sz="2200" u="none" cap="none" strike="noStrike">
                <a:solidFill>
                  <a:srgbClr val="000000"/>
                </a:solidFill>
                <a:latin typeface="Helvetica Neue"/>
                <a:ea typeface="Helvetica Neue"/>
                <a:cs typeface="Helvetica Neue"/>
                <a:sym typeface="Helvetica Neue"/>
              </a:rPr>
              <a:t>High prices – many vacant spaces, low revenues</a:t>
            </a:r>
            <a:endParaRPr/>
          </a:p>
          <a:p>
            <a:pPr indent="0" lvl="0" marL="0" marR="0" rtl="0" algn="l">
              <a:lnSpc>
                <a:spcPct val="120000"/>
              </a:lnSpc>
              <a:spcBef>
                <a:spcPts val="800"/>
              </a:spcBef>
              <a:spcAft>
                <a:spcPts val="0"/>
              </a:spcAft>
              <a:buClr>
                <a:srgbClr val="000000"/>
              </a:buClr>
              <a:buFont typeface="Helvetica Neue"/>
              <a:buNone/>
            </a:pPr>
            <a:r>
              <a:rPr b="0" i="0" lang="en-US" sz="2200" u="none" cap="none" strike="noStrike">
                <a:solidFill>
                  <a:srgbClr val="000000"/>
                </a:solidFill>
                <a:latin typeface="Helvetica Neue"/>
                <a:ea typeface="Helvetica Neue"/>
                <a:cs typeface="Helvetica Neue"/>
                <a:sym typeface="Helvetica Neue"/>
              </a:rPr>
              <a:t>Low prices – no vacant spaces, congested traffic</a:t>
            </a:r>
            <a:endParaRPr/>
          </a:p>
          <a:p>
            <a:pPr indent="0" lvl="0" marL="0" marR="0" rtl="0" algn="l">
              <a:lnSpc>
                <a:spcPct val="120000"/>
              </a:lnSpc>
              <a:spcBef>
                <a:spcPts val="800"/>
              </a:spcBef>
              <a:spcAft>
                <a:spcPts val="0"/>
              </a:spcAft>
              <a:buClr>
                <a:srgbClr val="000000"/>
              </a:buClr>
              <a:buFont typeface="Helvetica Neue"/>
              <a:buNone/>
            </a:pP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br>
              <a:rPr b="0" i="0" lang="en-US" sz="2200" u="none" cap="none" strike="noStrike">
                <a:solidFill>
                  <a:srgbClr val="000000"/>
                </a:solidFill>
                <a:latin typeface="Helvetica Neue"/>
                <a:ea typeface="Helvetica Neue"/>
                <a:cs typeface="Helvetica Neue"/>
                <a:sym typeface="Helvetica Neue"/>
              </a:rPr>
            </a:br>
            <a:r>
              <a:rPr b="0" i="0" lang="en-US" sz="2200" u="none" cap="none" strike="noStrike">
                <a:solidFill>
                  <a:srgbClr val="000000"/>
                </a:solidFill>
                <a:latin typeface="Helvetica Neue"/>
                <a:ea typeface="Helvetica Neue"/>
                <a:cs typeface="Helvetica Neue"/>
                <a:sym typeface="Helvetica Neue"/>
              </a:rPr>
              <a:t>Free curb parking:</a:t>
            </a:r>
            <a:endParaRPr/>
          </a:p>
          <a:p>
            <a:pPr indent="-342900" lvl="0" marL="342900" marR="0" rtl="0" algn="l">
              <a:lnSpc>
                <a:spcPct val="120000"/>
              </a:lnSpc>
              <a:spcBef>
                <a:spcPts val="800"/>
              </a:spcBef>
              <a:spcAft>
                <a:spcPts val="0"/>
              </a:spcAft>
              <a:buClr>
                <a:srgbClr val="000000"/>
              </a:buClr>
              <a:buSzPts val="2200"/>
              <a:buFont typeface="Arial"/>
              <a:buChar char="•"/>
            </a:pPr>
            <a:r>
              <a:rPr b="0" i="0" lang="en-US" sz="2200" u="none" cap="none" strike="noStrike">
                <a:solidFill>
                  <a:srgbClr val="000000"/>
                </a:solidFill>
                <a:latin typeface="Helvetica Neue"/>
                <a:ea typeface="Helvetica Neue"/>
                <a:cs typeface="Helvetica Neue"/>
                <a:sym typeface="Helvetica Neue"/>
              </a:rPr>
              <a:t>small temporary benefit for drivers with a good “parking karma”</a:t>
            </a:r>
            <a:endParaRPr/>
          </a:p>
          <a:p>
            <a:pPr indent="-342900" lvl="0" marL="342900" marR="0" rtl="0" algn="l">
              <a:lnSpc>
                <a:spcPct val="120000"/>
              </a:lnSpc>
              <a:spcBef>
                <a:spcPts val="800"/>
              </a:spcBef>
              <a:spcAft>
                <a:spcPts val="0"/>
              </a:spcAft>
              <a:buClr>
                <a:srgbClr val="000000"/>
              </a:buClr>
              <a:buSzPts val="2200"/>
              <a:buFont typeface="Arial"/>
              <a:buChar char="•"/>
            </a:pPr>
            <a:r>
              <a:rPr b="0" i="0" lang="en-US" sz="2200" u="none" cap="none" strike="noStrike">
                <a:solidFill>
                  <a:srgbClr val="000000"/>
                </a:solidFill>
                <a:latin typeface="Helvetica Neue"/>
                <a:ea typeface="Helvetica Neue"/>
                <a:cs typeface="Helvetica Neue"/>
                <a:sym typeface="Helvetica Neue"/>
              </a:rPr>
              <a:t>large social costs every day</a:t>
            </a:r>
            <a:endParaRPr/>
          </a:p>
          <a:p>
            <a:pPr indent="-342900" lvl="0" marL="342900" marR="0" rtl="0" algn="l">
              <a:lnSpc>
                <a:spcPct val="120000"/>
              </a:lnSpc>
              <a:spcBef>
                <a:spcPts val="800"/>
              </a:spcBef>
              <a:spcAft>
                <a:spcPts val="0"/>
              </a:spcAft>
              <a:buClr>
                <a:srgbClr val="000000"/>
              </a:buClr>
              <a:buSzPts val="2200"/>
              <a:buFont typeface="Arial"/>
              <a:buChar char="•"/>
            </a:pPr>
            <a:r>
              <a:rPr b="0" i="0" lang="en-US" sz="2200" u="none" cap="none" strike="noStrike">
                <a:solidFill>
                  <a:srgbClr val="000000"/>
                </a:solidFill>
                <a:latin typeface="Helvetica Neue"/>
                <a:ea typeface="Helvetica Neue"/>
                <a:cs typeface="Helvetica Neue"/>
                <a:sym typeface="Helvetica Neue"/>
              </a:rPr>
              <a:t>the limited revenue available to pay for public services.</a:t>
            </a:r>
            <a:endParaRPr b="1" i="0" sz="2200" u="none" cap="none" strike="noStrike">
              <a:solidFill>
                <a:srgbClr val="000000"/>
              </a:solidFill>
              <a:latin typeface="Helvetica Neue"/>
              <a:ea typeface="Helvetica Neue"/>
              <a:cs typeface="Helvetica Neue"/>
              <a:sym typeface="Helvetica Neue"/>
            </a:endParaRPr>
          </a:p>
        </p:txBody>
      </p:sp>
      <p:sp>
        <p:nvSpPr>
          <p:cNvPr id="110" name="Google Shape;110;p16"/>
          <p:cNvSpPr/>
          <p:nvPr/>
        </p:nvSpPr>
        <p:spPr>
          <a:xfrm>
            <a:off x="3170766" y="2283420"/>
            <a:ext cx="9906001" cy="2794001"/>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4800" u="none" cap="none" strike="noStrike">
                <a:solidFill>
                  <a:srgbClr val="000000"/>
                </a:solidFill>
                <a:latin typeface="Helvetica Neue"/>
                <a:ea typeface="Helvetica Neue"/>
                <a:cs typeface="Helvetica Neue"/>
                <a:sym typeface="Helvetica Neue"/>
              </a:rPr>
              <a:t>Changing Parking Policies.</a:t>
            </a:r>
            <a:endParaRPr b="1" i="0" sz="4800" u="none" cap="none" strike="noStrike">
              <a:solidFill>
                <a:srgbClr val="000000"/>
              </a:solidFill>
              <a:latin typeface="Helvetica Neue"/>
              <a:ea typeface="Helvetica Neue"/>
              <a:cs typeface="Helvetica Neue"/>
              <a:sym typeface="Helvetica Neue"/>
            </a:endParaRPr>
          </a:p>
        </p:txBody>
      </p:sp>
      <p:sp>
        <p:nvSpPr>
          <p:cNvPr id="111" name="Google Shape;111;p16"/>
          <p:cNvSpPr/>
          <p:nvPr/>
        </p:nvSpPr>
        <p:spPr>
          <a:xfrm>
            <a:off x="1144086" y="5080000"/>
            <a:ext cx="1386385" cy="1020284"/>
          </a:xfrm>
          <a:prstGeom prst="rect">
            <a:avLst/>
          </a:prstGeom>
          <a:noFill/>
          <a:ln>
            <a:noFill/>
          </a:ln>
        </p:spPr>
        <p:txBody>
          <a:bodyPr anchorCtr="0" anchor="t" bIns="29425" lIns="29425" spcFirstLastPara="1" rIns="29425" wrap="square" tIns="29425">
            <a:noAutofit/>
          </a:bodyPr>
          <a:lstStyle/>
          <a:p>
            <a:pPr indent="0" lvl="0" marL="0" marR="0" rtl="0" algn="l">
              <a:lnSpc>
                <a:spcPct val="100000"/>
              </a:lnSpc>
              <a:spcBef>
                <a:spcPts val="0"/>
              </a:spcBef>
              <a:spcAft>
                <a:spcPts val="0"/>
              </a:spcAft>
              <a:buClr>
                <a:srgbClr val="000000"/>
              </a:buClr>
              <a:buFont typeface="Helvetica Neue"/>
              <a:buNone/>
            </a:pPr>
            <a:r>
              <a:rPr b="1" i="0" lang="en-US" sz="1400" u="none" cap="none" strike="noStrike">
                <a:solidFill>
                  <a:srgbClr val="000000"/>
                </a:solidFill>
                <a:latin typeface="Helvetica Neue"/>
                <a:ea typeface="Helvetica Neue"/>
                <a:cs typeface="Helvetica Neue"/>
                <a:sym typeface="Helvetica Neue"/>
              </a:rPr>
              <a:t>What </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smart parking</a:t>
            </a:r>
            <a:br>
              <a:rPr b="1" i="0" lang="en-US" sz="1400" u="none" cap="none" strike="noStrike">
                <a:solidFill>
                  <a:srgbClr val="000000"/>
                </a:solidFill>
                <a:latin typeface="Helvetica Neue"/>
                <a:ea typeface="Helvetica Neue"/>
                <a:cs typeface="Helvetica Neue"/>
                <a:sym typeface="Helvetica Neue"/>
              </a:rPr>
            </a:br>
            <a:r>
              <a:rPr b="1" i="0" lang="en-US" sz="1400" u="none" cap="none" strike="noStrike">
                <a:solidFill>
                  <a:srgbClr val="000000"/>
                </a:solidFill>
                <a:latin typeface="Helvetica Neue"/>
                <a:ea typeface="Helvetica Neue"/>
                <a:cs typeface="Helvetica Neue"/>
                <a:sym typeface="Helvetica Neue"/>
              </a:rPr>
              <a:t>should be</a:t>
            </a:r>
            <a:endParaRPr b="1"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